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handoutMasterIdLst>
    <p:handoutMasterId r:id="rId15"/>
  </p:handoutMasterIdLst>
  <p:sldIdLst>
    <p:sldId id="468" r:id="rId2"/>
    <p:sldId id="503" r:id="rId3"/>
    <p:sldId id="499" r:id="rId4"/>
    <p:sldId id="504" r:id="rId5"/>
    <p:sldId id="502" r:id="rId6"/>
    <p:sldId id="501" r:id="rId7"/>
    <p:sldId id="508" r:id="rId8"/>
    <p:sldId id="509" r:id="rId9"/>
    <p:sldId id="511" r:id="rId10"/>
    <p:sldId id="513" r:id="rId11"/>
    <p:sldId id="505" r:id="rId12"/>
    <p:sldId id="264" r:id="rId13"/>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na Rodriguez" initials="DR" lastIdx="1" clrIdx="0">
    <p:extLst>
      <p:ext uri="{19B8F6BF-5375-455C-9EA6-DF929625EA0E}">
        <p15:presenceInfo xmlns:p15="http://schemas.microsoft.com/office/powerpoint/2012/main" userId="fb7ab9c117f3176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04"/>
    <p:restoredTop sz="86369"/>
  </p:normalViewPr>
  <p:slideViewPr>
    <p:cSldViewPr snapToGrid="0">
      <p:cViewPr>
        <p:scale>
          <a:sx n="100" d="100"/>
          <a:sy n="100" d="100"/>
        </p:scale>
        <p:origin x="-1938" y="-99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6/08/2025</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6/08/2025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11</a:t>
            </a:fld>
            <a:endParaRPr lang="es-CO"/>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6/08/2025</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6/08/2025</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6/08/2025</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6/08/2025</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6/08/2025</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6/08/2025</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6/08/2025</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6/08/2025</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6/08/2025</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6/08/2025</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6/08/2025</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6/08/2025</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6/08/2025</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Valbu07/AlphaMind/tree/main/01_Proyecto/Trimestre%20II/07_Ficha_Tecnica" TargetMode="External"/><Relationship Id="rId13" Type="http://schemas.openxmlformats.org/officeDocument/2006/relationships/hyperlink" Target="https://github.com/Valbu07/AlphaMind/tree/main/01_Proyecto/Trimestre%20III/05_Diagrama_Distribuccion" TargetMode="External"/><Relationship Id="rId18" Type="http://schemas.openxmlformats.org/officeDocument/2006/relationships/image" Target="../media/image11.png"/><Relationship Id="rId3" Type="http://schemas.openxmlformats.org/officeDocument/2006/relationships/hyperlink" Target="https://github.com/Valbu07/AlphaMind/tree/main/01_Proyecto/Trimestre%20II/02_Mapa_Procesos" TargetMode="External"/><Relationship Id="rId7" Type="http://schemas.openxmlformats.org/officeDocument/2006/relationships/hyperlink" Target="https://github.com/Valbu07/AlphaMind/tree/main/01_Proyecto/Trimestre%20II/06_Mockup" TargetMode="External"/><Relationship Id="rId12" Type="http://schemas.openxmlformats.org/officeDocument/2006/relationships/hyperlink" Target="https://github.com/Valbu07/AlphaMind/tree/main/01_Proyecto/Trimestre%20III/04_Diagramas_Clases" TargetMode="External"/><Relationship Id="rId17" Type="http://schemas.openxmlformats.org/officeDocument/2006/relationships/hyperlink" Target="https://github.com/Valbu07/AlphaMind/tree/main/01_Proyecto/Trimestre%20IV/03_Encriptacion/app" TargetMode="External"/><Relationship Id="rId2" Type="http://schemas.openxmlformats.org/officeDocument/2006/relationships/notesSlide" Target="../notesSlides/notesSlide2.xml"/><Relationship Id="rId16" Type="http://schemas.openxmlformats.org/officeDocument/2006/relationships/hyperlink" Target="https://github.com/Valbu07/AlphaMind/tree/main/01_Proyecto/Trimestre%20IV/02_Uso_Base_Datos" TargetMode="External"/><Relationship Id="rId1" Type="http://schemas.openxmlformats.org/officeDocument/2006/relationships/slideLayout" Target="../slideLayouts/slideLayout14.xml"/><Relationship Id="rId6" Type="http://schemas.openxmlformats.org/officeDocument/2006/relationships/hyperlink" Target="https://github.com/Valbu07/AlphaMind/tree/main/01_Proyecto/Trimestre%20II/05_Casos_de_Uso" TargetMode="External"/><Relationship Id="rId11" Type="http://schemas.openxmlformats.org/officeDocument/2006/relationships/hyperlink" Target="https://github.com/Valbu07/AlphaMind/tree/main/01_Proyecto/Trimestre%20III/03_Diccionario_de_Datos" TargetMode="External"/><Relationship Id="rId5" Type="http://schemas.openxmlformats.org/officeDocument/2006/relationships/hyperlink" Target="https://github.com/Valbu07/AlphaMind/tree/main/01_Proyecto/Trimestre%20II/04_Requerimientos" TargetMode="External"/><Relationship Id="rId15" Type="http://schemas.openxmlformats.org/officeDocument/2006/relationships/hyperlink" Target="https://github.com/Valbu07/AlphaMind/tree/main/01_Proyecto/Trimestre%20IV/01_Construccion_Base_de_Datos" TargetMode="External"/><Relationship Id="rId10" Type="http://schemas.openxmlformats.org/officeDocument/2006/relationships/hyperlink" Target="https://github.com/Valbu07/AlphaMind/tree/main/01_Proyecto/Trimestre%20III/02_Normalizacion" TargetMode="External"/><Relationship Id="rId19" Type="http://schemas.openxmlformats.org/officeDocument/2006/relationships/image" Target="../media/image7.png"/><Relationship Id="rId4" Type="http://schemas.openxmlformats.org/officeDocument/2006/relationships/hyperlink" Target="https://github.com/Valbu07/AlphaMind/tree/main/01_Proyecto/Trimestre%20II/03_Recoleccion_de_Informacion" TargetMode="External"/><Relationship Id="rId9" Type="http://schemas.openxmlformats.org/officeDocument/2006/relationships/hyperlink" Target="https://github.com/Valbu07/AlphaMind/tree/main/01_Proyecto/Trimestre%20III/01_Modelo_Relacional" TargetMode="External"/><Relationship Id="rId14" Type="http://schemas.openxmlformats.org/officeDocument/2006/relationships/hyperlink" Target="https://github.com/Valbu07/AlphaMind/tree/main/01_Proyecto/Trimestre%20III/06_Prototipo/Administrador"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995422" y="2551837"/>
            <a:ext cx="6453678" cy="1015663"/>
          </a:xfrm>
          <a:prstGeom prst="rect">
            <a:avLst/>
          </a:prstGeom>
          <a:noFill/>
        </p:spPr>
        <p:txBody>
          <a:bodyPr wrap="square" rtlCol="0">
            <a:spAutoFit/>
          </a:bodyPr>
          <a:lstStyle/>
          <a:p>
            <a:r>
              <a:rPr lang="es-419" sz="6000" b="1" i="0" dirty="0">
                <a:solidFill>
                  <a:srgbClr val="404040"/>
                </a:solidFill>
                <a:effectLst/>
              </a:rPr>
              <a:t>ALPHAMIND</a:t>
            </a:r>
          </a:p>
        </p:txBody>
      </p:sp>
      <p:sp>
        <p:nvSpPr>
          <p:cNvPr id="6" name="CuadroTexto 5">
            <a:extLst>
              <a:ext uri="{FF2B5EF4-FFF2-40B4-BE49-F238E27FC236}">
                <a16:creationId xmlns:a16="http://schemas.microsoft.com/office/drawing/2014/main" id="{D6F76E0C-0BB5-4B68-9F21-882688813142}"/>
              </a:ext>
            </a:extLst>
          </p:cNvPr>
          <p:cNvSpPr txBox="1"/>
          <p:nvPr/>
        </p:nvSpPr>
        <p:spPr>
          <a:xfrm>
            <a:off x="995421" y="3361983"/>
            <a:ext cx="3854165" cy="477054"/>
          </a:xfrm>
          <a:prstGeom prst="rect">
            <a:avLst/>
          </a:prstGeom>
          <a:noFill/>
        </p:spPr>
        <p:txBody>
          <a:bodyPr wrap="square">
            <a:spAutoFit/>
          </a:bodyPr>
          <a:lstStyle/>
          <a:p>
            <a:pPr algn="ctr" rtl="0"/>
            <a:r>
              <a:rPr lang="es-419" sz="1100" b="1" i="0" dirty="0">
                <a:solidFill>
                  <a:srgbClr val="404040"/>
                </a:solidFill>
                <a:effectLst/>
              </a:rPr>
              <a:t>Plataforma integral para la optimización de tareas y rendimiento en CDA </a:t>
            </a:r>
            <a:r>
              <a:rPr lang="es-419" sz="1400" b="1" i="0" dirty="0">
                <a:solidFill>
                  <a:srgbClr val="404040"/>
                </a:solidFill>
                <a:effectLst/>
              </a:rPr>
              <a:t>Cediplus</a:t>
            </a:r>
            <a:r>
              <a:rPr lang="es-419" sz="1100" b="1" i="0" dirty="0">
                <a:solidFill>
                  <a:srgbClr val="404040"/>
                </a:solidFill>
                <a:effectLst/>
              </a:rPr>
              <a:t> Soacha.</a:t>
            </a:r>
            <a:endParaRPr lang="es-419" sz="1100" dirty="0">
              <a:effectLst/>
            </a:endParaRPr>
          </a:p>
        </p:txBody>
      </p:sp>
      <p:sp>
        <p:nvSpPr>
          <p:cNvPr id="2" name="Rectangle 1">
            <a:extLst>
              <a:ext uri="{FF2B5EF4-FFF2-40B4-BE49-F238E27FC236}">
                <a16:creationId xmlns:a16="http://schemas.microsoft.com/office/drawing/2014/main" id="{09ECF693-B4A6-2C43-BCD6-89929C02EC9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a:p>
        </p:txBody>
      </p:sp>
      <p:pic>
        <p:nvPicPr>
          <p:cNvPr id="17" name="Imagen 16">
            <a:extLst>
              <a:ext uri="{FF2B5EF4-FFF2-40B4-BE49-F238E27FC236}">
                <a16:creationId xmlns:a16="http://schemas.microsoft.com/office/drawing/2014/main" id="{D8E72DAA-DD22-2CDC-2C0B-B57CAEB36249}"/>
              </a:ext>
            </a:extLst>
          </p:cNvPr>
          <p:cNvPicPr>
            <a:picLocks noChangeAspect="1"/>
          </p:cNvPicPr>
          <p:nvPr/>
        </p:nvPicPr>
        <p:blipFill>
          <a:blip r:embed="rId3"/>
          <a:stretch>
            <a:fillRect/>
          </a:stretch>
        </p:blipFill>
        <p:spPr>
          <a:xfrm>
            <a:off x="6421654" y="2527066"/>
            <a:ext cx="2001545" cy="1896201"/>
          </a:xfrm>
          <a:prstGeom prst="rect">
            <a:avLst/>
          </a:prstGeom>
        </p:spPr>
      </p:pic>
      <p:pic>
        <p:nvPicPr>
          <p:cNvPr id="19" name="Imagen 18">
            <a:extLst>
              <a:ext uri="{FF2B5EF4-FFF2-40B4-BE49-F238E27FC236}">
                <a16:creationId xmlns:a16="http://schemas.microsoft.com/office/drawing/2014/main" id="{C2A58B20-E987-B2D7-848D-5DA3D148C6C7}"/>
              </a:ext>
            </a:extLst>
          </p:cNvPr>
          <p:cNvPicPr>
            <a:picLocks noChangeAspect="1"/>
          </p:cNvPicPr>
          <p:nvPr/>
        </p:nvPicPr>
        <p:blipFill>
          <a:blip r:embed="rId4"/>
          <a:stretch>
            <a:fillRect/>
          </a:stretch>
        </p:blipFill>
        <p:spPr>
          <a:xfrm>
            <a:off x="8423199" y="2956053"/>
            <a:ext cx="1857375" cy="1038225"/>
          </a:xfrm>
          <a:prstGeom prst="rect">
            <a:avLst/>
          </a:prstGeom>
        </p:spPr>
      </p:pic>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a:solidFill>
                  <a:schemeClr val="bg1"/>
                </a:solidFill>
                <a:latin typeface="Work Sans Medium" pitchFamily="2" charset="77"/>
              </a:rPr>
              <a:t>Delimitación</a:t>
            </a:r>
            <a:endParaRPr lang="es-CO" dirty="0">
              <a:solidFill>
                <a:schemeClr val="bg1"/>
              </a:solidFill>
              <a:latin typeface="Work Sans Medium" pitchFamily="2" charset="77"/>
            </a:endParaRP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4" y="1667521"/>
            <a:ext cx="4922317" cy="1815882"/>
          </a:xfrm>
          <a:prstGeom prst="rect">
            <a:avLst/>
          </a:prstGeom>
          <a:noFill/>
        </p:spPr>
        <p:txBody>
          <a:bodyPr wrap="square" rtlCol="0">
            <a:spAutoFit/>
          </a:bodyPr>
          <a:lstStyle/>
          <a:p>
            <a:r>
              <a:rPr lang="es-ES" sz="1600" dirty="0">
                <a:latin typeface="Work Sans Light" pitchFamily="2" charset="0"/>
              </a:rPr>
              <a:t>El proyecto se implementará exclusivamente en el Centro de Diagnóstico Automotor (CDA) </a:t>
            </a:r>
            <a:r>
              <a:rPr lang="es-ES" sz="1600" dirty="0" err="1">
                <a:latin typeface="Work Sans Light" pitchFamily="2" charset="0"/>
              </a:rPr>
              <a:t>Cediplus</a:t>
            </a:r>
            <a:r>
              <a:rPr lang="es-ES" sz="1600" dirty="0">
                <a:latin typeface="Work Sans Light" pitchFamily="2" charset="0"/>
              </a:rPr>
              <a:t> ubicado en Soacha, Cundinamarca. El sistema será utilizado en el área administrativa de la empresa, sin incluir directamente las operaciones del área técnica o de revisión mecánica.</a:t>
            </a:r>
            <a:endParaRPr lang="es-MX" sz="1600" dirty="0">
              <a:latin typeface="Work Sans Light" pitchFamily="2" charset="0"/>
            </a:endParaRPr>
          </a:p>
        </p:txBody>
      </p:sp>
      <p:pic>
        <p:nvPicPr>
          <p:cNvPr id="3" name="Imagen 2">
            <a:extLst>
              <a:ext uri="{FF2B5EF4-FFF2-40B4-BE49-F238E27FC236}">
                <a16:creationId xmlns:a16="http://schemas.microsoft.com/office/drawing/2014/main" id="{E9F3BE9B-1A7D-79F1-38B3-ED7F1318715E}"/>
              </a:ext>
            </a:extLst>
          </p:cNvPr>
          <p:cNvPicPr>
            <a:picLocks noChangeAspect="1"/>
          </p:cNvPicPr>
          <p:nvPr/>
        </p:nvPicPr>
        <p:blipFill>
          <a:blip r:embed="rId2"/>
          <a:stretch>
            <a:fillRect/>
          </a:stretch>
        </p:blipFill>
        <p:spPr>
          <a:xfrm>
            <a:off x="8112986" y="101681"/>
            <a:ext cx="1451120" cy="1334363"/>
          </a:xfrm>
          <a:prstGeom prst="rect">
            <a:avLst/>
          </a:prstGeom>
        </p:spPr>
      </p:pic>
      <p:pic>
        <p:nvPicPr>
          <p:cNvPr id="7" name="Imagen 6">
            <a:extLst>
              <a:ext uri="{FF2B5EF4-FFF2-40B4-BE49-F238E27FC236}">
                <a16:creationId xmlns:a16="http://schemas.microsoft.com/office/drawing/2014/main" id="{39659B7C-43FA-9E9C-D23A-7F0BB3E5E093}"/>
              </a:ext>
            </a:extLst>
          </p:cNvPr>
          <p:cNvPicPr>
            <a:picLocks noChangeAspect="1"/>
          </p:cNvPicPr>
          <p:nvPr/>
        </p:nvPicPr>
        <p:blipFill>
          <a:blip r:embed="rId3"/>
          <a:stretch>
            <a:fillRect/>
          </a:stretch>
        </p:blipFill>
        <p:spPr>
          <a:xfrm>
            <a:off x="9324512" y="308456"/>
            <a:ext cx="1647324" cy="920812"/>
          </a:xfrm>
          <a:prstGeom prst="rect">
            <a:avLst/>
          </a:prstGeom>
        </p:spPr>
      </p:pic>
      <p:sp>
        <p:nvSpPr>
          <p:cNvPr id="5" name="CuadroTexto 4">
            <a:extLst>
              <a:ext uri="{FF2B5EF4-FFF2-40B4-BE49-F238E27FC236}">
                <a16:creationId xmlns:a16="http://schemas.microsoft.com/office/drawing/2014/main" id="{7B2CAA74-4648-D0C7-F5DC-5A283225DF6A}"/>
              </a:ext>
            </a:extLst>
          </p:cNvPr>
          <p:cNvSpPr txBox="1"/>
          <p:nvPr/>
        </p:nvSpPr>
        <p:spPr>
          <a:xfrm>
            <a:off x="372354" y="3714880"/>
            <a:ext cx="4715840" cy="1569660"/>
          </a:xfrm>
          <a:prstGeom prst="rect">
            <a:avLst/>
          </a:prstGeom>
          <a:noFill/>
        </p:spPr>
        <p:txBody>
          <a:bodyPr wrap="square">
            <a:spAutoFit/>
          </a:bodyPr>
          <a:lstStyle/>
          <a:p>
            <a:r>
              <a:rPr lang="es-ES" sz="1600" dirty="0">
                <a:latin typeface="Work Sans Light" pitchFamily="2" charset="0"/>
              </a:rPr>
              <a:t>El desarrollo del aplicativo está programado para ejecutarse durante el segundo semestre del año 2024, finalizando con su entrega y despliegue en diciembre del mismo año. Las pruebas, ajustes y evaluaciones de funcionalidad se desarrollarán hasta la fecha.</a:t>
            </a:r>
            <a:endParaRPr lang="es-CO" sz="1600" dirty="0">
              <a:latin typeface="Work Sans Light" pitchFamily="2" charset="0"/>
            </a:endParaRPr>
          </a:p>
        </p:txBody>
      </p:sp>
      <p:sp>
        <p:nvSpPr>
          <p:cNvPr id="9" name="CuadroTexto 8">
            <a:extLst>
              <a:ext uri="{FF2B5EF4-FFF2-40B4-BE49-F238E27FC236}">
                <a16:creationId xmlns:a16="http://schemas.microsoft.com/office/drawing/2014/main" id="{2CD83DD5-2A52-455C-1524-4E0F6830D6EE}"/>
              </a:ext>
            </a:extLst>
          </p:cNvPr>
          <p:cNvSpPr txBox="1"/>
          <p:nvPr/>
        </p:nvSpPr>
        <p:spPr>
          <a:xfrm>
            <a:off x="6065329" y="1634019"/>
            <a:ext cx="6098458" cy="3046988"/>
          </a:xfrm>
          <a:prstGeom prst="rect">
            <a:avLst/>
          </a:prstGeom>
          <a:noFill/>
        </p:spPr>
        <p:txBody>
          <a:bodyPr wrap="square">
            <a:spAutoFit/>
          </a:bodyPr>
          <a:lstStyle/>
          <a:p>
            <a:pPr>
              <a:buNone/>
            </a:pPr>
            <a:r>
              <a:rPr lang="es-ES" sz="1600" dirty="0">
                <a:latin typeface="Work Sans Light" pitchFamily="2" charset="0"/>
              </a:rPr>
              <a:t>El sistema se enfocará en las siguientes funcionalidades:</a:t>
            </a:r>
          </a:p>
          <a:p>
            <a:pPr>
              <a:buFont typeface="Arial" panose="020B0604020202020204" pitchFamily="34" charset="0"/>
              <a:buChar char="•"/>
            </a:pPr>
            <a:r>
              <a:rPr lang="es-ES" sz="1600" dirty="0">
                <a:latin typeface="Work Sans Light" pitchFamily="2" charset="0"/>
              </a:rPr>
              <a:t>Creación y asignación de tareas.</a:t>
            </a:r>
          </a:p>
          <a:p>
            <a:pPr>
              <a:buFont typeface="Arial" panose="020B0604020202020204" pitchFamily="34" charset="0"/>
              <a:buChar char="•"/>
            </a:pPr>
            <a:r>
              <a:rPr lang="es-ES" sz="1600" dirty="0">
                <a:latin typeface="Work Sans Light" pitchFamily="2" charset="0"/>
              </a:rPr>
              <a:t>Generación de informes de productividad.</a:t>
            </a:r>
          </a:p>
          <a:p>
            <a:pPr>
              <a:buFont typeface="Arial" panose="020B0604020202020204" pitchFamily="34" charset="0"/>
              <a:buChar char="•"/>
            </a:pPr>
            <a:r>
              <a:rPr lang="es-ES" sz="1600" dirty="0">
                <a:latin typeface="Work Sans Light" pitchFamily="2" charset="0"/>
              </a:rPr>
              <a:t>Gestión de roles (administrador/empleado).</a:t>
            </a:r>
          </a:p>
          <a:p>
            <a:pPr>
              <a:buFont typeface="Arial" panose="020B0604020202020204" pitchFamily="34" charset="0"/>
              <a:buChar char="•"/>
            </a:pPr>
            <a:r>
              <a:rPr lang="es-ES" sz="1600" dirty="0">
                <a:latin typeface="Work Sans Light" pitchFamily="2" charset="0"/>
              </a:rPr>
              <a:t>Notificaciones y recordatorios automáticos.</a:t>
            </a:r>
          </a:p>
          <a:p>
            <a:pPr>
              <a:buFont typeface="Arial" panose="020B0604020202020204" pitchFamily="34" charset="0"/>
              <a:buChar char="•"/>
            </a:pPr>
            <a:r>
              <a:rPr lang="es-ES" sz="1600" dirty="0">
                <a:latin typeface="Work Sans Light" pitchFamily="2" charset="0"/>
              </a:rPr>
              <a:t>Comunicación interna mediante chat y grupos.</a:t>
            </a:r>
          </a:p>
          <a:p>
            <a:endParaRPr lang="es-ES" sz="1600" dirty="0">
              <a:latin typeface="Work Sans Light" pitchFamily="2" charset="0"/>
            </a:endParaRPr>
          </a:p>
          <a:p>
            <a:pPr>
              <a:buNone/>
            </a:pPr>
            <a:r>
              <a:rPr lang="es-ES" sz="1600" dirty="0">
                <a:latin typeface="Work Sans Light" pitchFamily="2" charset="0"/>
              </a:rPr>
              <a:t>No se incluye en esta etapa:</a:t>
            </a:r>
          </a:p>
          <a:p>
            <a:pPr>
              <a:buNone/>
            </a:pPr>
            <a:endParaRPr lang="es-ES" sz="1600" dirty="0">
              <a:latin typeface="Work Sans Light" pitchFamily="2" charset="0"/>
            </a:endParaRPr>
          </a:p>
          <a:p>
            <a:pPr>
              <a:buFont typeface="Arial" panose="020B0604020202020204" pitchFamily="34" charset="0"/>
              <a:buChar char="•"/>
            </a:pPr>
            <a:r>
              <a:rPr lang="es-ES" sz="1600" dirty="0">
                <a:latin typeface="Work Sans Light" pitchFamily="2" charset="0"/>
              </a:rPr>
              <a:t>Integración con sistemas contables o de inventario.</a:t>
            </a:r>
          </a:p>
          <a:p>
            <a:pPr>
              <a:buFont typeface="Arial" panose="020B0604020202020204" pitchFamily="34" charset="0"/>
              <a:buChar char="•"/>
            </a:pPr>
            <a:r>
              <a:rPr lang="es-ES" sz="1600" dirty="0">
                <a:latin typeface="Work Sans Light" pitchFamily="2" charset="0"/>
              </a:rPr>
              <a:t>Implementación de una app móvil.</a:t>
            </a:r>
          </a:p>
          <a:p>
            <a:pPr>
              <a:buFont typeface="Arial" panose="020B0604020202020204" pitchFamily="34" charset="0"/>
              <a:buChar char="•"/>
            </a:pPr>
            <a:r>
              <a:rPr lang="es-ES" sz="1600" dirty="0">
                <a:latin typeface="Work Sans Light" pitchFamily="2" charset="0"/>
              </a:rPr>
              <a:t>Funcionalidades para usuarios externos al CDA.</a:t>
            </a:r>
          </a:p>
        </p:txBody>
      </p:sp>
    </p:spTree>
    <p:extLst>
      <p:ext uri="{BB962C8B-B14F-4D97-AF65-F5344CB8AC3E}">
        <p14:creationId xmlns:p14="http://schemas.microsoft.com/office/powerpoint/2010/main" val="2783826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dirty="0">
                <a:solidFill>
                  <a:schemeClr val="bg1"/>
                </a:solidFill>
                <a:latin typeface="Work Sans Medium" pitchFamily="2" charset="77"/>
              </a:rPr>
              <a:t>Entregables Proyecto Formativo</a:t>
            </a:r>
            <a:br>
              <a:rPr lang="es-ES" sz="3200" dirty="0">
                <a:solidFill>
                  <a:schemeClr val="bg1"/>
                </a:solidFill>
                <a:latin typeface="Work Sans Medium" pitchFamily="2" charset="77"/>
              </a:rPr>
            </a:br>
            <a:r>
              <a:rPr lang="es-ES" sz="3200" dirty="0">
                <a:solidFill>
                  <a:schemeClr val="bg1"/>
                </a:solidFill>
                <a:latin typeface="Work Sans Medium" pitchFamily="2" charset="77"/>
              </a:rPr>
              <a:t>por Trimestre</a:t>
            </a:r>
            <a:endParaRPr lang="es-CO" sz="3200" dirty="0">
              <a:solidFill>
                <a:schemeClr val="bg1"/>
              </a:solidFill>
              <a:latin typeface="Work Sans Medium" pitchFamily="2" charset="77"/>
            </a:endParaRPr>
          </a:p>
        </p:txBody>
      </p:sp>
      <p:sp>
        <p:nvSpPr>
          <p:cNvPr id="7" name="CuadroTexto 6">
            <a:extLst>
              <a:ext uri="{FF2B5EF4-FFF2-40B4-BE49-F238E27FC236}">
                <a16:creationId xmlns:a16="http://schemas.microsoft.com/office/drawing/2014/main" id="{61E176E7-6E48-7043-4A78-359C9D31D057}"/>
              </a:ext>
            </a:extLst>
          </p:cNvPr>
          <p:cNvSpPr txBox="1"/>
          <p:nvPr/>
        </p:nvSpPr>
        <p:spPr>
          <a:xfrm>
            <a:off x="952878" y="2069421"/>
            <a:ext cx="2800357" cy="1600438"/>
          </a:xfrm>
          <a:prstGeom prst="rect">
            <a:avLst/>
          </a:prstGeom>
          <a:noFill/>
        </p:spPr>
        <p:txBody>
          <a:bodyPr wrap="square" rtlCol="0">
            <a:spAutoFit/>
          </a:bodyPr>
          <a:lstStyle/>
          <a:p>
            <a:pPr marL="171450" indent="-171450">
              <a:buFont typeface="Arial" panose="020B0604020202020204" pitchFamily="34" charset="0"/>
              <a:buChar char="•"/>
            </a:pPr>
            <a:r>
              <a:rPr lang="es-ES" sz="1400" dirty="0">
                <a:latin typeface="Work Sans Light" pitchFamily="2" charset="77"/>
              </a:rPr>
              <a:t>Contextualización</a:t>
            </a:r>
          </a:p>
          <a:p>
            <a:pPr marL="171450" indent="-171450">
              <a:buFont typeface="Arial" panose="020B0604020202020204" pitchFamily="34" charset="0"/>
              <a:buChar char="•"/>
            </a:pPr>
            <a:r>
              <a:rPr lang="es-ES" sz="1400" dirty="0">
                <a:latin typeface="Work Sans Light" pitchFamily="2" charset="77"/>
                <a:hlinkClick r:id="rId3"/>
              </a:rPr>
              <a:t>Mapa de procesos</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4"/>
              </a:rPr>
              <a:t>Recolección de Información</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5"/>
              </a:rPr>
              <a:t>Requerimientos IEEE-830</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6"/>
              </a:rPr>
              <a:t>Casos de Uso </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7"/>
              </a:rPr>
              <a:t>Mockup</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8"/>
              </a:rPr>
              <a:t>Ficha Técnica</a:t>
            </a:r>
            <a:endParaRPr lang="es-ES" sz="1400" dirty="0">
              <a:latin typeface="Work Sans Light" pitchFamily="2" charset="77"/>
            </a:endParaRPr>
          </a:p>
        </p:txBody>
      </p:sp>
      <p:grpSp>
        <p:nvGrpSpPr>
          <p:cNvPr id="12" name="Grupo 11">
            <a:extLst>
              <a:ext uri="{FF2B5EF4-FFF2-40B4-BE49-F238E27FC236}">
                <a16:creationId xmlns:a16="http://schemas.microsoft.com/office/drawing/2014/main" id="{1CFE1397-E268-A3A6-3EA4-AB17D743D504}"/>
              </a:ext>
            </a:extLst>
          </p:cNvPr>
          <p:cNvGrpSpPr/>
          <p:nvPr/>
        </p:nvGrpSpPr>
        <p:grpSpPr>
          <a:xfrm>
            <a:off x="698531" y="1685065"/>
            <a:ext cx="2368083" cy="347863"/>
            <a:chOff x="668953" y="1494678"/>
            <a:chExt cx="3239167" cy="347863"/>
          </a:xfrm>
        </p:grpSpPr>
        <p:sp>
          <p:nvSpPr>
            <p:cNvPr id="3" name="Rectángulo 2">
              <a:extLst>
                <a:ext uri="{FF2B5EF4-FFF2-40B4-BE49-F238E27FC236}">
                  <a16:creationId xmlns:a16="http://schemas.microsoft.com/office/drawing/2014/main" id="{5F88D1D8-4E77-172A-4075-4BC0AE7244E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16C39CA5-CC93-B536-2382-65125837F350}"/>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p:txBody>
        </p:sp>
      </p:grpSp>
      <p:sp>
        <p:nvSpPr>
          <p:cNvPr id="13" name="CuadroTexto 12">
            <a:extLst>
              <a:ext uri="{FF2B5EF4-FFF2-40B4-BE49-F238E27FC236}">
                <a16:creationId xmlns:a16="http://schemas.microsoft.com/office/drawing/2014/main" id="{DA55306B-6A90-067D-7E3E-9A883AF81519}"/>
              </a:ext>
            </a:extLst>
          </p:cNvPr>
          <p:cNvSpPr txBox="1"/>
          <p:nvPr/>
        </p:nvSpPr>
        <p:spPr>
          <a:xfrm>
            <a:off x="1086190" y="5012202"/>
            <a:ext cx="2933926" cy="1384995"/>
          </a:xfrm>
          <a:prstGeom prst="rect">
            <a:avLst/>
          </a:prstGeom>
          <a:noFill/>
        </p:spPr>
        <p:txBody>
          <a:bodyPr wrap="square" rtlCol="0">
            <a:spAutoFit/>
          </a:bodyPr>
          <a:lstStyle/>
          <a:p>
            <a:pPr marL="285750" indent="-285750">
              <a:buFont typeface="Arial" panose="020B0604020202020204" pitchFamily="34" charset="0"/>
              <a:buChar char="•"/>
            </a:pPr>
            <a:r>
              <a:rPr lang="es-MX" sz="1400" dirty="0">
                <a:latin typeface="Work Sans Light" pitchFamily="2" charset="77"/>
                <a:hlinkClick r:id="rId9"/>
              </a:rPr>
              <a:t>Modelo Relacional</a:t>
            </a:r>
            <a:endParaRPr lang="es-MX" sz="1400" dirty="0">
              <a:latin typeface="Work Sans Light" pitchFamily="2" charset="77"/>
            </a:endParaRPr>
          </a:p>
          <a:p>
            <a:pPr marL="285750" indent="-285750">
              <a:buFont typeface="Arial" panose="020B0604020202020204" pitchFamily="34" charset="0"/>
              <a:buChar char="•"/>
            </a:pPr>
            <a:r>
              <a:rPr lang="es-MX" sz="1400" dirty="0">
                <a:latin typeface="Work Sans Light" pitchFamily="2" charset="77"/>
                <a:hlinkClick r:id="rId10"/>
              </a:rPr>
              <a:t>Normalización </a:t>
            </a:r>
            <a:endParaRPr lang="es-MX" sz="1400" dirty="0">
              <a:latin typeface="Work Sans Light" pitchFamily="2" charset="77"/>
            </a:endParaRPr>
          </a:p>
          <a:p>
            <a:pPr marL="285750" indent="-285750">
              <a:buFont typeface="Arial" panose="020B0604020202020204" pitchFamily="34" charset="0"/>
              <a:buChar char="•"/>
            </a:pPr>
            <a:r>
              <a:rPr lang="es-MX" sz="1400" dirty="0">
                <a:latin typeface="Work Sans Light" pitchFamily="2" charset="77"/>
                <a:hlinkClick r:id="rId11"/>
              </a:rPr>
              <a:t>Diccionario de Datos</a:t>
            </a:r>
            <a:endParaRPr lang="es-MX" sz="1400" dirty="0">
              <a:latin typeface="Work Sans Light" pitchFamily="2" charset="77"/>
            </a:endParaRPr>
          </a:p>
          <a:p>
            <a:pPr marL="285750" indent="-285750">
              <a:buFont typeface="Arial" panose="020B0604020202020204" pitchFamily="34" charset="0"/>
              <a:buChar char="•"/>
            </a:pPr>
            <a:r>
              <a:rPr lang="es-MX" sz="1400" dirty="0">
                <a:latin typeface="Work Sans Light" pitchFamily="2" charset="77"/>
                <a:hlinkClick r:id="rId12"/>
              </a:rPr>
              <a:t>Diagrama de Clases</a:t>
            </a:r>
            <a:endParaRPr lang="es-MX" sz="1400" dirty="0">
              <a:latin typeface="Work Sans Light" pitchFamily="2" charset="77"/>
            </a:endParaRPr>
          </a:p>
          <a:p>
            <a:pPr marL="285750" indent="-285750">
              <a:buFont typeface="Arial" panose="020B0604020202020204" pitchFamily="34" charset="0"/>
              <a:buChar char="•"/>
            </a:pPr>
            <a:r>
              <a:rPr lang="es-MX" sz="1400" dirty="0">
                <a:latin typeface="Work Sans Light" pitchFamily="2" charset="77"/>
                <a:hlinkClick r:id="rId13"/>
              </a:rPr>
              <a:t>Diagrama de Distribución </a:t>
            </a:r>
            <a:endParaRPr lang="es-MX" sz="1400" dirty="0">
              <a:latin typeface="Work Sans Light" pitchFamily="2" charset="77"/>
            </a:endParaRPr>
          </a:p>
          <a:p>
            <a:pPr marL="285750" indent="-285750">
              <a:buFont typeface="Arial" panose="020B0604020202020204" pitchFamily="34" charset="0"/>
              <a:buChar char="•"/>
            </a:pPr>
            <a:r>
              <a:rPr lang="es-MX" sz="1400" dirty="0">
                <a:latin typeface="Work Sans Light" pitchFamily="2" charset="77"/>
                <a:hlinkClick r:id="rId14"/>
              </a:rPr>
              <a:t>Prototipo </a:t>
            </a:r>
            <a:endParaRPr lang="es-MX" sz="1400" dirty="0">
              <a:latin typeface="Work Sans Light" pitchFamily="2" charset="77"/>
            </a:endParaRPr>
          </a:p>
        </p:txBody>
      </p:sp>
      <p:grpSp>
        <p:nvGrpSpPr>
          <p:cNvPr id="14" name="Grupo 13">
            <a:extLst>
              <a:ext uri="{FF2B5EF4-FFF2-40B4-BE49-F238E27FC236}">
                <a16:creationId xmlns:a16="http://schemas.microsoft.com/office/drawing/2014/main" id="{4BDEE201-EAE8-3EF0-7D52-A839443BF995}"/>
              </a:ext>
            </a:extLst>
          </p:cNvPr>
          <p:cNvGrpSpPr/>
          <p:nvPr/>
        </p:nvGrpSpPr>
        <p:grpSpPr>
          <a:xfrm>
            <a:off x="780949" y="4664339"/>
            <a:ext cx="3239167" cy="347863"/>
            <a:chOff x="668953" y="1494678"/>
            <a:chExt cx="3239167" cy="347863"/>
          </a:xfrm>
        </p:grpSpPr>
        <p:sp>
          <p:nvSpPr>
            <p:cNvPr id="15" name="Rectángulo 14">
              <a:extLst>
                <a:ext uri="{FF2B5EF4-FFF2-40B4-BE49-F238E27FC236}">
                  <a16:creationId xmlns:a16="http://schemas.microsoft.com/office/drawing/2014/main" id="{60E7E3DC-F54F-16EE-6193-F3B84790E597}"/>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ítulo 1">
              <a:extLst>
                <a:ext uri="{FF2B5EF4-FFF2-40B4-BE49-F238E27FC236}">
                  <a16:creationId xmlns:a16="http://schemas.microsoft.com/office/drawing/2014/main" id="{E680F7F2-FBF8-50E2-5177-540E4EFE02C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grpSp>
        <p:nvGrpSpPr>
          <p:cNvPr id="9" name="Grupo 8">
            <a:extLst>
              <a:ext uri="{FF2B5EF4-FFF2-40B4-BE49-F238E27FC236}">
                <a16:creationId xmlns:a16="http://schemas.microsoft.com/office/drawing/2014/main" id="{A3825B01-EA75-13DA-930E-0E7065456FC4}"/>
              </a:ext>
            </a:extLst>
          </p:cNvPr>
          <p:cNvGrpSpPr/>
          <p:nvPr/>
        </p:nvGrpSpPr>
        <p:grpSpPr>
          <a:xfrm>
            <a:off x="4700657" y="2685396"/>
            <a:ext cx="2592995" cy="347863"/>
            <a:chOff x="668953" y="1494678"/>
            <a:chExt cx="3239167" cy="347863"/>
          </a:xfrm>
        </p:grpSpPr>
        <p:sp>
          <p:nvSpPr>
            <p:cNvPr id="10" name="Rectángulo 9">
              <a:extLst>
                <a:ext uri="{FF2B5EF4-FFF2-40B4-BE49-F238E27FC236}">
                  <a16:creationId xmlns:a16="http://schemas.microsoft.com/office/drawing/2014/main" id="{1F95563B-F1FA-3F38-9469-C187B76F265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a:extLst>
                <a:ext uri="{FF2B5EF4-FFF2-40B4-BE49-F238E27FC236}">
                  <a16:creationId xmlns:a16="http://schemas.microsoft.com/office/drawing/2014/main" id="{5D4107EC-62A9-0CBC-9BAA-31894991FBDA}"/>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17" name="CuadroTexto 16">
            <a:extLst>
              <a:ext uri="{FF2B5EF4-FFF2-40B4-BE49-F238E27FC236}">
                <a16:creationId xmlns:a16="http://schemas.microsoft.com/office/drawing/2014/main" id="{9BECBF41-5245-C57F-50B5-C5EEB7FC3623}"/>
              </a:ext>
            </a:extLst>
          </p:cNvPr>
          <p:cNvSpPr txBox="1"/>
          <p:nvPr/>
        </p:nvSpPr>
        <p:spPr>
          <a:xfrm>
            <a:off x="4813393" y="3129645"/>
            <a:ext cx="3061920"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hlinkClick r:id="rId15"/>
              </a:rPr>
              <a:t>Construcción de Base de Datos</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16"/>
              </a:rPr>
              <a:t>Uso de Base de Datos </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17"/>
              </a:rPr>
              <a:t>FrontEnd - Encriptación </a:t>
            </a:r>
            <a:endParaRPr lang="es-MX" sz="1400" dirty="0">
              <a:latin typeface="Work Sans Light" pitchFamily="2" charset="77"/>
            </a:endParaRPr>
          </a:p>
        </p:txBody>
      </p:sp>
      <p:grpSp>
        <p:nvGrpSpPr>
          <p:cNvPr id="18" name="Grupo 17">
            <a:extLst>
              <a:ext uri="{FF2B5EF4-FFF2-40B4-BE49-F238E27FC236}">
                <a16:creationId xmlns:a16="http://schemas.microsoft.com/office/drawing/2014/main" id="{FCE1BD1E-1D51-E6AF-F105-4076FC2D57D5}"/>
              </a:ext>
            </a:extLst>
          </p:cNvPr>
          <p:cNvGrpSpPr/>
          <p:nvPr/>
        </p:nvGrpSpPr>
        <p:grpSpPr>
          <a:xfrm>
            <a:off x="4813393" y="4378997"/>
            <a:ext cx="2180358" cy="347863"/>
            <a:chOff x="668953" y="1494678"/>
            <a:chExt cx="3239167" cy="347863"/>
          </a:xfrm>
        </p:grpSpPr>
        <p:sp>
          <p:nvSpPr>
            <p:cNvPr id="19" name="Rectángulo 18">
              <a:extLst>
                <a:ext uri="{FF2B5EF4-FFF2-40B4-BE49-F238E27FC236}">
                  <a16:creationId xmlns:a16="http://schemas.microsoft.com/office/drawing/2014/main" id="{D3E0EBBB-9147-55CA-2418-498278054CFC}"/>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Título 1">
              <a:extLst>
                <a:ext uri="{FF2B5EF4-FFF2-40B4-BE49-F238E27FC236}">
                  <a16:creationId xmlns:a16="http://schemas.microsoft.com/office/drawing/2014/main" id="{D72BC5B6-99EB-82E2-EF05-9C929BA4026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Quinto Trimestre</a:t>
              </a:r>
            </a:p>
          </p:txBody>
        </p:sp>
      </p:grpSp>
      <p:sp>
        <p:nvSpPr>
          <p:cNvPr id="21" name="CuadroTexto 20">
            <a:extLst>
              <a:ext uri="{FF2B5EF4-FFF2-40B4-BE49-F238E27FC236}">
                <a16:creationId xmlns:a16="http://schemas.microsoft.com/office/drawing/2014/main" id="{FB827742-8BEF-4F91-027F-86DDB60084FD}"/>
              </a:ext>
            </a:extLst>
          </p:cNvPr>
          <p:cNvSpPr txBox="1"/>
          <p:nvPr/>
        </p:nvSpPr>
        <p:spPr>
          <a:xfrm>
            <a:off x="5064897" y="4874187"/>
            <a:ext cx="2077940" cy="307777"/>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FrontEnd - API REST </a:t>
            </a:r>
          </a:p>
        </p:txBody>
      </p:sp>
      <p:grpSp>
        <p:nvGrpSpPr>
          <p:cNvPr id="22" name="Grupo 21">
            <a:extLst>
              <a:ext uri="{FF2B5EF4-FFF2-40B4-BE49-F238E27FC236}">
                <a16:creationId xmlns:a16="http://schemas.microsoft.com/office/drawing/2014/main" id="{648580DD-9095-EA4C-4032-6CDC04F6E419}"/>
              </a:ext>
            </a:extLst>
          </p:cNvPr>
          <p:cNvGrpSpPr/>
          <p:nvPr/>
        </p:nvGrpSpPr>
        <p:grpSpPr>
          <a:xfrm>
            <a:off x="8909107" y="1895489"/>
            <a:ext cx="1955468" cy="347863"/>
            <a:chOff x="668953" y="1494678"/>
            <a:chExt cx="3239167" cy="347863"/>
          </a:xfrm>
        </p:grpSpPr>
        <p:sp>
          <p:nvSpPr>
            <p:cNvPr id="23" name="Rectángulo 22">
              <a:extLst>
                <a:ext uri="{FF2B5EF4-FFF2-40B4-BE49-F238E27FC236}">
                  <a16:creationId xmlns:a16="http://schemas.microsoft.com/office/drawing/2014/main" id="{13A95A63-0013-4AF3-D361-E97A2D8BAA5A}"/>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ítulo 1">
              <a:extLst>
                <a:ext uri="{FF2B5EF4-FFF2-40B4-BE49-F238E27FC236}">
                  <a16:creationId xmlns:a16="http://schemas.microsoft.com/office/drawing/2014/main" id="{AF8ED4B5-B0F0-DA61-CE59-7D3164807EBC}"/>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Sexto Trimestre</a:t>
              </a:r>
            </a:p>
          </p:txBody>
        </p:sp>
      </p:grpSp>
      <p:sp>
        <p:nvSpPr>
          <p:cNvPr id="25" name="CuadroTexto 24">
            <a:extLst>
              <a:ext uri="{FF2B5EF4-FFF2-40B4-BE49-F238E27FC236}">
                <a16:creationId xmlns:a16="http://schemas.microsoft.com/office/drawing/2014/main" id="{ECCF2336-24C1-7B7D-C6B6-ECB6A1DAFDEA}"/>
              </a:ext>
            </a:extLst>
          </p:cNvPr>
          <p:cNvSpPr txBox="1"/>
          <p:nvPr/>
        </p:nvSpPr>
        <p:spPr>
          <a:xfrm>
            <a:off x="9137609" y="2393009"/>
            <a:ext cx="1671706"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Codificación </a:t>
            </a:r>
          </a:p>
          <a:p>
            <a:pPr marL="171450" indent="-171450">
              <a:buFont typeface="Arial" panose="020B0604020202020204" pitchFamily="34" charset="0"/>
              <a:buChar char="•"/>
            </a:pPr>
            <a:r>
              <a:rPr lang="es-MX" sz="1400" dirty="0">
                <a:latin typeface="Work Sans Light" pitchFamily="2" charset="77"/>
              </a:rPr>
              <a:t>App Móvil </a:t>
            </a:r>
          </a:p>
          <a:p>
            <a:pPr marL="171450" indent="-171450">
              <a:buFont typeface="Arial" panose="020B0604020202020204" pitchFamily="34" charset="0"/>
              <a:buChar char="•"/>
            </a:pPr>
            <a:r>
              <a:rPr lang="es-MX" sz="1400" dirty="0">
                <a:latin typeface="Work Sans Light" pitchFamily="2" charset="77"/>
              </a:rPr>
              <a:t>API REST</a:t>
            </a:r>
          </a:p>
        </p:txBody>
      </p:sp>
      <p:pic>
        <p:nvPicPr>
          <p:cNvPr id="6" name="Imagen 5">
            <a:extLst>
              <a:ext uri="{FF2B5EF4-FFF2-40B4-BE49-F238E27FC236}">
                <a16:creationId xmlns:a16="http://schemas.microsoft.com/office/drawing/2014/main" id="{6FE13288-0BF7-CBE5-2493-3C31074F6CBF}"/>
              </a:ext>
            </a:extLst>
          </p:cNvPr>
          <p:cNvPicPr>
            <a:picLocks noChangeAspect="1"/>
          </p:cNvPicPr>
          <p:nvPr/>
        </p:nvPicPr>
        <p:blipFill>
          <a:blip r:embed="rId18"/>
          <a:stretch>
            <a:fillRect/>
          </a:stretch>
        </p:blipFill>
        <p:spPr>
          <a:xfrm>
            <a:off x="7983912" y="48751"/>
            <a:ext cx="1451120" cy="1334363"/>
          </a:xfrm>
          <a:prstGeom prst="rect">
            <a:avLst/>
          </a:prstGeom>
        </p:spPr>
      </p:pic>
      <p:pic>
        <p:nvPicPr>
          <p:cNvPr id="26" name="Imagen 25">
            <a:extLst>
              <a:ext uri="{FF2B5EF4-FFF2-40B4-BE49-F238E27FC236}">
                <a16:creationId xmlns:a16="http://schemas.microsoft.com/office/drawing/2014/main" id="{D55C7D95-819B-F2A4-8E65-D1DAAC01495D}"/>
              </a:ext>
            </a:extLst>
          </p:cNvPr>
          <p:cNvPicPr>
            <a:picLocks noChangeAspect="1"/>
          </p:cNvPicPr>
          <p:nvPr/>
        </p:nvPicPr>
        <p:blipFill>
          <a:blip r:embed="rId19"/>
          <a:stretch>
            <a:fillRect/>
          </a:stretch>
        </p:blipFill>
        <p:spPr>
          <a:xfrm>
            <a:off x="9269252" y="366270"/>
            <a:ext cx="1647324" cy="920812"/>
          </a:xfrm>
          <a:prstGeom prst="rect">
            <a:avLst/>
          </a:prstGeom>
        </p:spPr>
      </p:pic>
      <p:grpSp>
        <p:nvGrpSpPr>
          <p:cNvPr id="27" name="Grupo 26">
            <a:extLst>
              <a:ext uri="{FF2B5EF4-FFF2-40B4-BE49-F238E27FC236}">
                <a16:creationId xmlns:a16="http://schemas.microsoft.com/office/drawing/2014/main" id="{02D88A8C-9A35-4F14-8F6C-FA65F7BECB92}"/>
              </a:ext>
            </a:extLst>
          </p:cNvPr>
          <p:cNvGrpSpPr/>
          <p:nvPr/>
        </p:nvGrpSpPr>
        <p:grpSpPr>
          <a:xfrm>
            <a:off x="8909107" y="4684444"/>
            <a:ext cx="2278030" cy="347863"/>
            <a:chOff x="668952" y="1494678"/>
            <a:chExt cx="2898590" cy="347863"/>
          </a:xfrm>
        </p:grpSpPr>
        <p:sp>
          <p:nvSpPr>
            <p:cNvPr id="28" name="Rectángulo 27">
              <a:extLst>
                <a:ext uri="{FF2B5EF4-FFF2-40B4-BE49-F238E27FC236}">
                  <a16:creationId xmlns:a16="http://schemas.microsoft.com/office/drawing/2014/main" id="{FD1AAAD9-8B77-427E-83B2-E4D99C0E6015}"/>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9" name="Título 1">
              <a:extLst>
                <a:ext uri="{FF2B5EF4-FFF2-40B4-BE49-F238E27FC236}">
                  <a16:creationId xmlns:a16="http://schemas.microsoft.com/office/drawing/2014/main" id="{AFCABB35-ACF0-4F0E-999E-6C9B08D8293B}"/>
                </a:ext>
              </a:extLst>
            </p:cNvPr>
            <p:cNvSpPr txBox="1">
              <a:spLocks/>
            </p:cNvSpPr>
            <p:nvPr/>
          </p:nvSpPr>
          <p:spPr>
            <a:xfrm>
              <a:off x="668952" y="1494678"/>
              <a:ext cx="2898590"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Séptimo Trimestre</a:t>
              </a:r>
            </a:p>
          </p:txBody>
        </p:sp>
      </p:grpSp>
      <p:sp>
        <p:nvSpPr>
          <p:cNvPr id="30" name="CuadroTexto 29">
            <a:extLst>
              <a:ext uri="{FF2B5EF4-FFF2-40B4-BE49-F238E27FC236}">
                <a16:creationId xmlns:a16="http://schemas.microsoft.com/office/drawing/2014/main" id="{E1331D0A-AFEE-4D25-BE8D-B452171C62A5}"/>
              </a:ext>
            </a:extLst>
          </p:cNvPr>
          <p:cNvSpPr txBox="1"/>
          <p:nvPr/>
        </p:nvSpPr>
        <p:spPr>
          <a:xfrm>
            <a:off x="9137611" y="5181964"/>
            <a:ext cx="2800356" cy="1169551"/>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Pruebas Técnicas</a:t>
            </a:r>
          </a:p>
          <a:p>
            <a:pPr marL="171450" indent="-171450">
              <a:buFont typeface="Arial" panose="020B0604020202020204" pitchFamily="34" charset="0"/>
              <a:buChar char="•"/>
            </a:pPr>
            <a:r>
              <a:rPr lang="es-MX" sz="1400" dirty="0">
                <a:latin typeface="Work Sans Light" pitchFamily="2" charset="77"/>
              </a:rPr>
              <a:t>Plan de Implementación</a:t>
            </a:r>
          </a:p>
          <a:p>
            <a:pPr marL="171450" indent="-171450">
              <a:buFont typeface="Arial" panose="020B0604020202020204" pitchFamily="34" charset="0"/>
              <a:buChar char="•"/>
            </a:pPr>
            <a:r>
              <a:rPr lang="es-MX" sz="1400" dirty="0">
                <a:latin typeface="Work Sans Light" pitchFamily="2" charset="77"/>
              </a:rPr>
              <a:t>Manuales </a:t>
            </a:r>
          </a:p>
          <a:p>
            <a:pPr marL="171450" indent="-171450">
              <a:buFont typeface="Arial" panose="020B0604020202020204" pitchFamily="34" charset="0"/>
              <a:buChar char="•"/>
            </a:pPr>
            <a:r>
              <a:rPr lang="es-MX" sz="1400" dirty="0">
                <a:latin typeface="Work Sans Light" pitchFamily="2" charset="77"/>
              </a:rPr>
              <a:t>Modelo de Calidad </a:t>
            </a:r>
          </a:p>
          <a:p>
            <a:pPr marL="171450" indent="-171450">
              <a:buFont typeface="Arial" panose="020B0604020202020204" pitchFamily="34" charset="0"/>
              <a:buChar char="•"/>
            </a:pPr>
            <a:r>
              <a:rPr lang="es-MX" sz="1400" dirty="0">
                <a:latin typeface="Work Sans Light" pitchFamily="2" charset="77"/>
              </a:rPr>
              <a:t>Diagrama de Despliegue </a:t>
            </a:r>
          </a:p>
        </p:txBody>
      </p:sp>
    </p:spTree>
    <p:extLst>
      <p:ext uri="{BB962C8B-B14F-4D97-AF65-F5344CB8AC3E}">
        <p14:creationId xmlns:p14="http://schemas.microsoft.com/office/powerpoint/2010/main" val="2843109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168816" y="3463724"/>
            <a:ext cx="3854368" cy="830997"/>
          </a:xfrm>
          <a:prstGeom prst="rect">
            <a:avLst/>
          </a:prstGeom>
          <a:noFill/>
        </p:spPr>
        <p:txBody>
          <a:bodyPr wrap="square" rtlCol="0">
            <a:spAutoFit/>
          </a:bodyPr>
          <a:lstStyle/>
          <a:p>
            <a:pPr algn="ctr"/>
            <a:r>
              <a:rPr lang="es-ES" sz="1600" dirty="0">
                <a:solidFill>
                  <a:schemeClr val="bg1"/>
                </a:solidFill>
                <a:effectLst>
                  <a:outerShdw blurRad="38100" dist="38100" dir="2700000" algn="tl">
                    <a:srgbClr val="000000">
                      <a:alpha val="43137"/>
                    </a:srgbClr>
                  </a:outerShdw>
                </a:effectLst>
                <a:latin typeface="Work Sans Light" pitchFamily="2" charset="77"/>
              </a:rPr>
              <a:t>Rodríguez Clavijo Danna Valentina</a:t>
            </a:r>
          </a:p>
          <a:p>
            <a:pPr algn="ctr"/>
            <a:r>
              <a:rPr lang="es-CO" sz="1600" dirty="0">
                <a:solidFill>
                  <a:schemeClr val="bg1"/>
                </a:solidFill>
                <a:effectLst>
                  <a:outerShdw blurRad="38100" dist="38100" dir="2700000" algn="tl">
                    <a:srgbClr val="000000">
                      <a:alpha val="43137"/>
                    </a:srgbClr>
                  </a:outerShdw>
                </a:effectLst>
                <a:latin typeface="Work Sans Light" pitchFamily="2" charset="77"/>
              </a:rPr>
              <a:t>Machado Muñoz Dayana</a:t>
            </a:r>
          </a:p>
          <a:p>
            <a:pPr algn="ctr"/>
            <a:r>
              <a:rPr lang="es-CO" sz="1600" dirty="0">
                <a:solidFill>
                  <a:schemeClr val="bg1"/>
                </a:solidFill>
                <a:effectLst>
                  <a:outerShdw blurRad="38100" dist="38100" dir="2700000" algn="tl">
                    <a:srgbClr val="000000">
                      <a:alpha val="43137"/>
                    </a:srgbClr>
                  </a:outerShdw>
                </a:effectLst>
                <a:latin typeface="Work Sans Light" pitchFamily="2" charset="77"/>
              </a:rPr>
              <a:t>Valbuena Rodríguez Daniel Andrés</a:t>
            </a: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Técnico en Programación de Software - TPS, Primer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Albeiro Ramos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25 de marzo de 2023</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sp>
        <p:nvSpPr>
          <p:cNvPr id="10" name="CuadroTexto 9">
            <a:extLst>
              <a:ext uri="{FF2B5EF4-FFF2-40B4-BE49-F238E27FC236}">
                <a16:creationId xmlns:a16="http://schemas.microsoft.com/office/drawing/2014/main" id="{040EBC18-BAF4-44B8-BBBC-8288BEBC29A1}"/>
              </a:ext>
            </a:extLst>
          </p:cNvPr>
          <p:cNvSpPr txBox="1"/>
          <p:nvPr/>
        </p:nvSpPr>
        <p:spPr>
          <a:xfrm>
            <a:off x="3687631" y="1730836"/>
            <a:ext cx="4656577" cy="1107996"/>
          </a:xfrm>
          <a:prstGeom prst="rect">
            <a:avLst/>
          </a:prstGeom>
          <a:noFill/>
        </p:spPr>
        <p:txBody>
          <a:bodyPr wrap="square" rtlCol="0">
            <a:spAutoFit/>
          </a:bodyPr>
          <a:lstStyle/>
          <a:p>
            <a:r>
              <a:rPr lang="es-419" sz="6600" b="1" i="0" dirty="0">
                <a:solidFill>
                  <a:schemeClr val="bg1"/>
                </a:solidFill>
                <a:effectLst/>
              </a:rPr>
              <a:t>ALPHAMIND</a:t>
            </a:r>
          </a:p>
        </p:txBody>
      </p:sp>
      <p:sp>
        <p:nvSpPr>
          <p:cNvPr id="11" name="CuadroTexto 10">
            <a:extLst>
              <a:ext uri="{FF2B5EF4-FFF2-40B4-BE49-F238E27FC236}">
                <a16:creationId xmlns:a16="http://schemas.microsoft.com/office/drawing/2014/main" id="{FD1295C0-FCF6-4D22-8F19-C0316C6497A0}"/>
              </a:ext>
            </a:extLst>
          </p:cNvPr>
          <p:cNvSpPr txBox="1"/>
          <p:nvPr/>
        </p:nvSpPr>
        <p:spPr>
          <a:xfrm>
            <a:off x="4088838" y="2601754"/>
            <a:ext cx="3854165" cy="461665"/>
          </a:xfrm>
          <a:prstGeom prst="rect">
            <a:avLst/>
          </a:prstGeom>
          <a:noFill/>
        </p:spPr>
        <p:txBody>
          <a:bodyPr wrap="square">
            <a:spAutoFit/>
          </a:bodyPr>
          <a:lstStyle/>
          <a:p>
            <a:pPr algn="ctr" rtl="0"/>
            <a:r>
              <a:rPr lang="es-419" sz="1200" b="1" i="0" dirty="0">
                <a:solidFill>
                  <a:schemeClr val="bg1"/>
                </a:solidFill>
                <a:effectLst/>
              </a:rPr>
              <a:t>Plataforma integral para la optimización de tareas y rendimiento en CDA Cediplus Soacha.</a:t>
            </a:r>
            <a:endParaRPr lang="es-419" sz="1200" dirty="0">
              <a:solidFill>
                <a:schemeClr val="bg1"/>
              </a:solidFill>
              <a:effectLst/>
            </a:endParaRPr>
          </a:p>
        </p:txBody>
      </p:sp>
    </p:spTree>
    <p:extLst>
      <p:ext uri="{BB962C8B-B14F-4D97-AF65-F5344CB8AC3E}">
        <p14:creationId xmlns:p14="http://schemas.microsoft.com/office/powerpoint/2010/main" val="162078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717629" y="1661897"/>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157467" y="1469719"/>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241976" y="2232799"/>
            <a:ext cx="5345722" cy="3293209"/>
          </a:xfrm>
          <a:prstGeom prst="rect">
            <a:avLst/>
          </a:prstGeom>
          <a:noFill/>
        </p:spPr>
        <p:txBody>
          <a:bodyPr wrap="square" rtlCol="0">
            <a:spAutoFit/>
          </a:bodyPr>
          <a:lstStyle/>
          <a:p>
            <a:r>
              <a:rPr lang="es-MX" sz="1600" dirty="0">
                <a:latin typeface="Work Sans Light" pitchFamily="2" charset="0"/>
              </a:rPr>
              <a:t>Cediplus es una empresa de Soacha que ofrece servicios técnico-mecánicos para vehículos. Aunque su área operativa es eficiente, la parte administrativa presenta desorganización en tareas, bajo seguimiento del personal y baja productividad.</a:t>
            </a:r>
          </a:p>
          <a:p>
            <a:endParaRPr lang="es-MX" sz="1600" dirty="0">
              <a:latin typeface="Work Sans Light" pitchFamily="2" charset="0"/>
            </a:endParaRPr>
          </a:p>
          <a:p>
            <a:r>
              <a:rPr lang="es-MX" sz="1600" dirty="0">
                <a:latin typeface="Work Sans Light" pitchFamily="2" charset="0"/>
              </a:rPr>
              <a:t>Esta presentación describe el proyecto Alphamind, un sistema web para optimizar tareas administrativas. Se expone el problema detectado, los objetivos propuestos, la justificación de la solución, el alcance funcional del sistema y la delimitación del proyecto.</a:t>
            </a:r>
          </a:p>
          <a:p>
            <a:endParaRPr lang="es-419" sz="1600" dirty="0">
              <a:latin typeface="Work Sans Light" pitchFamily="2" charset="0"/>
            </a:endParaRPr>
          </a:p>
        </p:txBody>
      </p:sp>
      <p:pic>
        <p:nvPicPr>
          <p:cNvPr id="3074" name="Picture 2" descr="CDA CEDIPLUS SOACHA">
            <a:extLst>
              <a:ext uri="{FF2B5EF4-FFF2-40B4-BE49-F238E27FC236}">
                <a16:creationId xmlns:a16="http://schemas.microsoft.com/office/drawing/2014/main" id="{205E5045-E1E0-4E84-6BE1-302F9374BB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6878"/>
          <a:stretch>
            <a:fillRect/>
          </a:stretch>
        </p:blipFill>
        <p:spPr bwMode="auto">
          <a:xfrm>
            <a:off x="6491467" y="0"/>
            <a:ext cx="570053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bg1"/>
                </a:solidFill>
                <a:latin typeface="Work Sans Medium" pitchFamily="2" charset="77"/>
              </a:rPr>
              <a:t>Nombre del Proyecto</a:t>
            </a:r>
          </a:p>
        </p:txBody>
      </p:sp>
      <p:sp>
        <p:nvSpPr>
          <p:cNvPr id="5" name="CuadroTexto 4">
            <a:extLst>
              <a:ext uri="{FF2B5EF4-FFF2-40B4-BE49-F238E27FC236}">
                <a16:creationId xmlns:a16="http://schemas.microsoft.com/office/drawing/2014/main" id="{7779D7A8-BEDD-C9DB-4CEE-7225220AFBCD}"/>
              </a:ext>
            </a:extLst>
          </p:cNvPr>
          <p:cNvSpPr txBox="1"/>
          <p:nvPr/>
        </p:nvSpPr>
        <p:spPr>
          <a:xfrm>
            <a:off x="6653014" y="2489547"/>
            <a:ext cx="4547336" cy="3046988"/>
          </a:xfrm>
          <a:prstGeom prst="rect">
            <a:avLst/>
          </a:prstGeom>
          <a:noFill/>
        </p:spPr>
        <p:txBody>
          <a:bodyPr wrap="square" rtlCol="0">
            <a:spAutoFit/>
          </a:bodyPr>
          <a:lstStyle/>
          <a:p>
            <a:r>
              <a:rPr lang="es-CO" sz="3200" b="1" dirty="0">
                <a:latin typeface="Work Sans Light" pitchFamily="2" charset="77"/>
              </a:rPr>
              <a:t>Problema</a:t>
            </a:r>
          </a:p>
          <a:p>
            <a:r>
              <a:rPr lang="es-CO" sz="3200" b="1" dirty="0">
                <a:latin typeface="Work Sans Light" pitchFamily="2" charset="77"/>
              </a:rPr>
              <a:t>Objetivos</a:t>
            </a:r>
          </a:p>
          <a:p>
            <a:r>
              <a:rPr lang="es-CO" sz="3200" b="1" dirty="0">
                <a:latin typeface="Work Sans Light" pitchFamily="2" charset="77"/>
              </a:rPr>
              <a:t>Justificación</a:t>
            </a:r>
          </a:p>
          <a:p>
            <a:r>
              <a:rPr lang="es-CO" sz="3200" b="1" dirty="0">
                <a:latin typeface="Work Sans Light" pitchFamily="2" charset="77"/>
              </a:rPr>
              <a:t>Alcance</a:t>
            </a:r>
          </a:p>
          <a:p>
            <a:r>
              <a:rPr lang="es-CO" sz="3200" b="1" dirty="0">
                <a:latin typeface="Work Sans Light" pitchFamily="2" charset="77"/>
              </a:rPr>
              <a:t>Delimitación</a:t>
            </a:r>
          </a:p>
          <a:p>
            <a:r>
              <a:rPr lang="es-CO" sz="3200" b="1" dirty="0">
                <a:latin typeface="Work Sans Light" pitchFamily="2" charset="77"/>
              </a:rPr>
              <a:t>Entregables Trimestre</a:t>
            </a:r>
          </a:p>
        </p:txBody>
      </p:sp>
      <p:pic>
        <p:nvPicPr>
          <p:cNvPr id="9" name="Imagen 8">
            <a:extLst>
              <a:ext uri="{FF2B5EF4-FFF2-40B4-BE49-F238E27FC236}">
                <a16:creationId xmlns:a16="http://schemas.microsoft.com/office/drawing/2014/main" id="{80519828-1692-9536-114B-CA0552C9B3A0}"/>
              </a:ext>
            </a:extLst>
          </p:cNvPr>
          <p:cNvPicPr>
            <a:picLocks noChangeAspect="1"/>
          </p:cNvPicPr>
          <p:nvPr/>
        </p:nvPicPr>
        <p:blipFill>
          <a:blip r:embed="rId3"/>
          <a:stretch>
            <a:fillRect/>
          </a:stretch>
        </p:blipFill>
        <p:spPr>
          <a:xfrm>
            <a:off x="1601130" y="3171596"/>
            <a:ext cx="1756908" cy="1615547"/>
          </a:xfrm>
          <a:prstGeom prst="rect">
            <a:avLst/>
          </a:prstGeom>
        </p:spPr>
      </p:pic>
      <p:pic>
        <p:nvPicPr>
          <p:cNvPr id="10" name="Imagen 9">
            <a:extLst>
              <a:ext uri="{FF2B5EF4-FFF2-40B4-BE49-F238E27FC236}">
                <a16:creationId xmlns:a16="http://schemas.microsoft.com/office/drawing/2014/main" id="{F4F666CD-D640-1DA5-3257-828DE55C7345}"/>
              </a:ext>
            </a:extLst>
          </p:cNvPr>
          <p:cNvPicPr>
            <a:picLocks noChangeAspect="1"/>
          </p:cNvPicPr>
          <p:nvPr/>
        </p:nvPicPr>
        <p:blipFill>
          <a:blip r:embed="rId4"/>
          <a:stretch>
            <a:fillRect/>
          </a:stretch>
        </p:blipFill>
        <p:spPr>
          <a:xfrm>
            <a:off x="3405722" y="3429000"/>
            <a:ext cx="1881344" cy="1051623"/>
          </a:xfrm>
          <a:prstGeom prst="rect">
            <a:avLst/>
          </a:prstGeom>
        </p:spPr>
      </p:pic>
    </p:spTree>
    <p:extLst>
      <p:ext uri="{BB962C8B-B14F-4D97-AF65-F5344CB8AC3E}">
        <p14:creationId xmlns:p14="http://schemas.microsoft.com/office/powerpoint/2010/main" val="2742048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Problema</a:t>
            </a:r>
          </a:p>
        </p:txBody>
      </p:sp>
      <p:sp>
        <p:nvSpPr>
          <p:cNvPr id="9" name="CuadroTexto 8">
            <a:extLst>
              <a:ext uri="{FF2B5EF4-FFF2-40B4-BE49-F238E27FC236}">
                <a16:creationId xmlns:a16="http://schemas.microsoft.com/office/drawing/2014/main" id="{C3539ADD-7B47-42DF-9D5A-0D460CCEB23D}"/>
              </a:ext>
            </a:extLst>
          </p:cNvPr>
          <p:cNvSpPr txBox="1"/>
          <p:nvPr/>
        </p:nvSpPr>
        <p:spPr>
          <a:xfrm>
            <a:off x="356796" y="1613118"/>
            <a:ext cx="5357240" cy="1815882"/>
          </a:xfrm>
          <a:prstGeom prst="rect">
            <a:avLst/>
          </a:prstGeom>
          <a:noFill/>
        </p:spPr>
        <p:txBody>
          <a:bodyPr wrap="square">
            <a:spAutoFit/>
          </a:bodyPr>
          <a:lstStyle/>
          <a:p>
            <a:pPr algn="just"/>
            <a:r>
              <a:rPr lang="es-419" sz="1600" dirty="0" err="1">
                <a:latin typeface="Work Sans Light" pitchFamily="2" charset="0"/>
              </a:rPr>
              <a:t>Cediplus</a:t>
            </a:r>
            <a:r>
              <a:rPr lang="es-419" sz="1600" dirty="0">
                <a:latin typeface="Work Sans Light" pitchFamily="2" charset="0"/>
              </a:rPr>
              <a:t>, empresa de servicios técnico-mecánicos para vehículos, ubicada en Soacha–Cundinamarca </a:t>
            </a:r>
          </a:p>
          <a:p>
            <a:pPr algn="just"/>
            <a:r>
              <a:rPr lang="es-419" sz="1600" dirty="0">
                <a:latin typeface="Work Sans Light" pitchFamily="2" charset="0"/>
              </a:rPr>
              <a:t>destaca por su eficiente control operativo en reparaciones y mantenimiento. Sin embargo, enfrenta desafíos en su gestión administrativa, donde la falta de herramientas y procesos adecuados causa desorganización y reduce la productividad general.</a:t>
            </a:r>
          </a:p>
        </p:txBody>
      </p:sp>
      <p:sp>
        <p:nvSpPr>
          <p:cNvPr id="13" name="CuadroTexto 12">
            <a:extLst>
              <a:ext uri="{FF2B5EF4-FFF2-40B4-BE49-F238E27FC236}">
                <a16:creationId xmlns:a16="http://schemas.microsoft.com/office/drawing/2014/main" id="{9EF6D63B-A166-4C56-9D04-0B3E6E97C994}"/>
              </a:ext>
            </a:extLst>
          </p:cNvPr>
          <p:cNvSpPr txBox="1"/>
          <p:nvPr/>
        </p:nvSpPr>
        <p:spPr>
          <a:xfrm>
            <a:off x="356796" y="3760729"/>
            <a:ext cx="5956455" cy="2800767"/>
          </a:xfrm>
          <a:prstGeom prst="rect">
            <a:avLst/>
          </a:prstGeom>
          <a:noFill/>
        </p:spPr>
        <p:txBody>
          <a:bodyPr wrap="square">
            <a:spAutoFit/>
          </a:bodyPr>
          <a:lstStyle/>
          <a:p>
            <a:pPr algn="just"/>
            <a:r>
              <a:rPr lang="es-419" sz="1600" dirty="0" err="1">
                <a:latin typeface="Work Sans Light" pitchFamily="2" charset="0"/>
              </a:rPr>
              <a:t>Cediplus</a:t>
            </a:r>
            <a:r>
              <a:rPr lang="es-419" sz="1600" dirty="0">
                <a:latin typeface="Work Sans Light" pitchFamily="2" charset="0"/>
              </a:rPr>
              <a:t> necesita optimizar tres procesos administrativos clave: </a:t>
            </a:r>
          </a:p>
          <a:p>
            <a:pPr marL="342900" indent="-342900" algn="just">
              <a:buAutoNum type="arabicParenR"/>
            </a:pPr>
            <a:r>
              <a:rPr lang="es-419" sz="1600" dirty="0">
                <a:latin typeface="Work Sans Light" pitchFamily="2" charset="0"/>
              </a:rPr>
              <a:t>Gestión de tareas, implementando sistemas de control y seguimiento efectivos</a:t>
            </a:r>
          </a:p>
          <a:p>
            <a:pPr marL="342900" indent="-342900" algn="just">
              <a:buAutoNum type="arabicParenR"/>
            </a:pPr>
            <a:r>
              <a:rPr lang="es-419" sz="1600" dirty="0">
                <a:latin typeface="Work Sans Light" pitchFamily="2" charset="0"/>
              </a:rPr>
              <a:t>Comunicación interna, reestructurando canales para eliminar fragmentación; y</a:t>
            </a:r>
          </a:p>
          <a:p>
            <a:pPr marL="342900" indent="-342900" algn="just">
              <a:buAutoNum type="arabicParenR"/>
            </a:pPr>
            <a:r>
              <a:rPr lang="es-419" sz="1600" dirty="0">
                <a:latin typeface="Work Sans Light" pitchFamily="2" charset="0"/>
              </a:rPr>
              <a:t> Evaluación de desempeño, con herramientas para un seguimiento objetivo. Estos procesos, interconectados, requieren mejora simultánea, con priorización de tareas urgentes mediante metodologías claras y una toma de decisiones administrativas fortalecida por estas mejoras.</a:t>
            </a:r>
          </a:p>
        </p:txBody>
      </p:sp>
      <p:pic>
        <p:nvPicPr>
          <p:cNvPr id="6" name="Imagen 5">
            <a:extLst>
              <a:ext uri="{FF2B5EF4-FFF2-40B4-BE49-F238E27FC236}">
                <a16:creationId xmlns:a16="http://schemas.microsoft.com/office/drawing/2014/main" id="{0CD190FE-7113-BBD5-95A6-5470892BB645}"/>
              </a:ext>
            </a:extLst>
          </p:cNvPr>
          <p:cNvPicPr>
            <a:picLocks noChangeAspect="1"/>
          </p:cNvPicPr>
          <p:nvPr/>
        </p:nvPicPr>
        <p:blipFill>
          <a:blip r:embed="rId2"/>
          <a:stretch>
            <a:fillRect/>
          </a:stretch>
        </p:blipFill>
        <p:spPr>
          <a:xfrm>
            <a:off x="7855078" y="7930"/>
            <a:ext cx="1451120" cy="1334363"/>
          </a:xfrm>
          <a:prstGeom prst="rect">
            <a:avLst/>
          </a:prstGeom>
        </p:spPr>
      </p:pic>
      <p:pic>
        <p:nvPicPr>
          <p:cNvPr id="7" name="Imagen 6">
            <a:extLst>
              <a:ext uri="{FF2B5EF4-FFF2-40B4-BE49-F238E27FC236}">
                <a16:creationId xmlns:a16="http://schemas.microsoft.com/office/drawing/2014/main" id="{2DE47FBB-4FAE-FCDC-B881-FDC2690E7D4B}"/>
              </a:ext>
            </a:extLst>
          </p:cNvPr>
          <p:cNvPicPr>
            <a:picLocks noChangeAspect="1"/>
          </p:cNvPicPr>
          <p:nvPr/>
        </p:nvPicPr>
        <p:blipFill>
          <a:blip r:embed="rId3"/>
          <a:stretch>
            <a:fillRect/>
          </a:stretch>
        </p:blipFill>
        <p:spPr>
          <a:xfrm>
            <a:off x="9306198" y="214705"/>
            <a:ext cx="1647324" cy="920812"/>
          </a:xfrm>
          <a:prstGeom prst="rect">
            <a:avLst/>
          </a:prstGeom>
        </p:spPr>
      </p:pic>
      <p:pic>
        <p:nvPicPr>
          <p:cNvPr id="2050" name="Picture 2" descr="Imagen generada">
            <a:extLst>
              <a:ext uri="{FF2B5EF4-FFF2-40B4-BE49-F238E27FC236}">
                <a16:creationId xmlns:a16="http://schemas.microsoft.com/office/drawing/2014/main" id="{7BBEDFB0-7870-BB49-F3CE-1D29E0618BD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915"/>
          <a:stretch>
            <a:fillRect/>
          </a:stretch>
        </p:blipFill>
        <p:spPr bwMode="auto">
          <a:xfrm>
            <a:off x="6606792" y="1436045"/>
            <a:ext cx="5576611" cy="5414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Problema</a:t>
            </a:r>
          </a:p>
        </p:txBody>
      </p:sp>
      <p:sp>
        <p:nvSpPr>
          <p:cNvPr id="7" name="CuadroTexto 6">
            <a:extLst>
              <a:ext uri="{FF2B5EF4-FFF2-40B4-BE49-F238E27FC236}">
                <a16:creationId xmlns:a16="http://schemas.microsoft.com/office/drawing/2014/main" id="{1BFD1607-D0FC-4A76-B06E-4ABE2BDE03AA}"/>
              </a:ext>
            </a:extLst>
          </p:cNvPr>
          <p:cNvSpPr txBox="1"/>
          <p:nvPr/>
        </p:nvSpPr>
        <p:spPr>
          <a:xfrm>
            <a:off x="621612" y="2151727"/>
            <a:ext cx="4754394" cy="2554545"/>
          </a:xfrm>
          <a:prstGeom prst="rect">
            <a:avLst/>
          </a:prstGeom>
          <a:noFill/>
        </p:spPr>
        <p:txBody>
          <a:bodyPr wrap="square">
            <a:spAutoFit/>
          </a:bodyPr>
          <a:lstStyle/>
          <a:p>
            <a:pPr algn="just"/>
            <a:r>
              <a:rPr lang="es-419" sz="1600" dirty="0">
                <a:latin typeface="Work Sans Light" pitchFamily="2" charset="0"/>
              </a:rPr>
              <a:t>Para analizar la información, se recolectarán datos mediante una entrevista al gerente general, coordinador administrativo y supervisores para obtener perspectivas directivas; sin embargo, también se  hizo un cuestionario a empleados administrativos, asistentes y personal de apoyo para conocer la percepción operativa.</a:t>
            </a:r>
          </a:p>
          <a:p>
            <a:pPr algn="just"/>
            <a:endParaRPr lang="es-419" sz="1600" dirty="0">
              <a:latin typeface="Work Sans Light" pitchFamily="2" charset="0"/>
            </a:endParaRPr>
          </a:p>
          <a:p>
            <a:r>
              <a:rPr lang="es-419" sz="1600" dirty="0">
                <a:latin typeface="Work Sans Light" pitchFamily="2" charset="0"/>
              </a:rPr>
              <a:t>Cuestionario</a:t>
            </a:r>
            <a:endParaRPr lang="es-419" dirty="0"/>
          </a:p>
        </p:txBody>
      </p:sp>
      <p:sp>
        <p:nvSpPr>
          <p:cNvPr id="8" name="CuadroTexto 7">
            <a:extLst>
              <a:ext uri="{FF2B5EF4-FFF2-40B4-BE49-F238E27FC236}">
                <a16:creationId xmlns:a16="http://schemas.microsoft.com/office/drawing/2014/main" id="{DDAA2C6D-D3CF-4CD9-A09B-A061584D9049}"/>
              </a:ext>
            </a:extLst>
          </p:cNvPr>
          <p:cNvSpPr txBox="1"/>
          <p:nvPr/>
        </p:nvSpPr>
        <p:spPr>
          <a:xfrm>
            <a:off x="6131381" y="3429000"/>
            <a:ext cx="5330450" cy="2554545"/>
          </a:xfrm>
          <a:prstGeom prst="rect">
            <a:avLst/>
          </a:prstGeom>
          <a:noFill/>
        </p:spPr>
        <p:txBody>
          <a:bodyPr wrap="square">
            <a:spAutoFit/>
          </a:bodyPr>
          <a:lstStyle/>
          <a:p>
            <a:pPr algn="just"/>
            <a:r>
              <a:rPr lang="es-419" sz="1600" dirty="0">
                <a:latin typeface="Work Sans Light" pitchFamily="2" charset="0"/>
              </a:rPr>
              <a:t>La gestión administrativa actual presenta deficiencias críticas: carece de un sistema centralizado de seguimiento, lo que provoca pérdidas de fechas clave y duplicación de esfuerzos; la comunicación interna es fragmentada y se dispersa en canales informales; la evaluación de desempeño no cuenta con criterios objetivos y depende de apreciaciones subjetivas; los informes manuales generan retrasos y errores en la toma de decisiones; y la falta de visibilidad sobre las actividades impide una planificación proactiva.</a:t>
            </a:r>
          </a:p>
        </p:txBody>
      </p:sp>
      <p:pic>
        <p:nvPicPr>
          <p:cNvPr id="17" name="Imagen 16">
            <a:extLst>
              <a:ext uri="{FF2B5EF4-FFF2-40B4-BE49-F238E27FC236}">
                <a16:creationId xmlns:a16="http://schemas.microsoft.com/office/drawing/2014/main" id="{0CD2C569-4AAE-764A-694B-891D7BC73A4E}"/>
              </a:ext>
            </a:extLst>
          </p:cNvPr>
          <p:cNvPicPr>
            <a:picLocks noChangeAspect="1"/>
          </p:cNvPicPr>
          <p:nvPr/>
        </p:nvPicPr>
        <p:blipFill>
          <a:blip r:embed="rId3"/>
          <a:stretch>
            <a:fillRect/>
          </a:stretch>
        </p:blipFill>
        <p:spPr>
          <a:xfrm>
            <a:off x="7635750" y="0"/>
            <a:ext cx="1793943" cy="1699525"/>
          </a:xfrm>
          <a:prstGeom prst="rect">
            <a:avLst/>
          </a:prstGeom>
        </p:spPr>
      </p:pic>
      <p:pic>
        <p:nvPicPr>
          <p:cNvPr id="18" name="Imagen 17">
            <a:extLst>
              <a:ext uri="{FF2B5EF4-FFF2-40B4-BE49-F238E27FC236}">
                <a16:creationId xmlns:a16="http://schemas.microsoft.com/office/drawing/2014/main" id="{D4448E95-AB36-5247-3577-6307B71248CA}"/>
              </a:ext>
            </a:extLst>
          </p:cNvPr>
          <p:cNvPicPr>
            <a:picLocks noChangeAspect="1"/>
          </p:cNvPicPr>
          <p:nvPr/>
        </p:nvPicPr>
        <p:blipFill>
          <a:blip r:embed="rId4"/>
          <a:stretch>
            <a:fillRect/>
          </a:stretch>
        </p:blipFill>
        <p:spPr>
          <a:xfrm>
            <a:off x="9241430" y="335615"/>
            <a:ext cx="1647324" cy="920812"/>
          </a:xfrm>
          <a:prstGeom prst="rect">
            <a:avLst/>
          </a:prstGeom>
        </p:spPr>
      </p:pic>
    </p:spTree>
    <p:extLst>
      <p:ext uri="{BB962C8B-B14F-4D97-AF65-F5344CB8AC3E}">
        <p14:creationId xmlns:p14="http://schemas.microsoft.com/office/powerpoint/2010/main" val="1500403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314042" y="399165"/>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39183" y="164748"/>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556217" y="760468"/>
            <a:ext cx="5042916" cy="1077218"/>
          </a:xfrm>
          <a:prstGeom prst="rect">
            <a:avLst/>
          </a:prstGeom>
          <a:noFill/>
        </p:spPr>
        <p:txBody>
          <a:bodyPr wrap="square" rtlCol="0">
            <a:spAutoFit/>
          </a:bodyPr>
          <a:lstStyle/>
          <a:p>
            <a:pPr algn="just"/>
            <a:r>
              <a:rPr lang="es-MX" sz="1600" dirty="0">
                <a:latin typeface="Work Sans Light" pitchFamily="2" charset="77"/>
              </a:rPr>
              <a:t>Desarrollar un sistema de información web llamado Alphamind para optimizar la asignación de tareas, seguimiento de actividades y gestión de procesos administrativos en la empresa Cediplus.</a:t>
            </a:r>
            <a:endParaRPr lang="es-CO" sz="1600" dirty="0">
              <a:latin typeface="Work Sans Light" pitchFamily="2" charset="77"/>
            </a:endParaRPr>
          </a:p>
        </p:txBody>
      </p:sp>
      <p:sp>
        <p:nvSpPr>
          <p:cNvPr id="5" name="Rectángulo 4">
            <a:extLst>
              <a:ext uri="{FF2B5EF4-FFF2-40B4-BE49-F238E27FC236}">
                <a16:creationId xmlns:a16="http://schemas.microsoft.com/office/drawing/2014/main" id="{F5CB49A8-7161-5037-729C-90C8765D1574}"/>
              </a:ext>
            </a:extLst>
          </p:cNvPr>
          <p:cNvSpPr/>
          <p:nvPr/>
        </p:nvSpPr>
        <p:spPr>
          <a:xfrm>
            <a:off x="447328" y="2205856"/>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Título 1">
            <a:extLst>
              <a:ext uri="{FF2B5EF4-FFF2-40B4-BE49-F238E27FC236}">
                <a16:creationId xmlns:a16="http://schemas.microsoft.com/office/drawing/2014/main" id="{802FD35A-EA47-F375-CD6A-B61F8B61B3AD}"/>
              </a:ext>
            </a:extLst>
          </p:cNvPr>
          <p:cNvSpPr txBox="1">
            <a:spLocks/>
          </p:cNvSpPr>
          <p:nvPr/>
        </p:nvSpPr>
        <p:spPr>
          <a:xfrm>
            <a:off x="447328" y="1941435"/>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sp>
        <p:nvSpPr>
          <p:cNvPr id="9" name="CuadroTexto 8">
            <a:extLst>
              <a:ext uri="{FF2B5EF4-FFF2-40B4-BE49-F238E27FC236}">
                <a16:creationId xmlns:a16="http://schemas.microsoft.com/office/drawing/2014/main" id="{FC78F7BD-2A34-855F-15C3-306C2603A128}"/>
              </a:ext>
            </a:extLst>
          </p:cNvPr>
          <p:cNvSpPr txBox="1"/>
          <p:nvPr/>
        </p:nvSpPr>
        <p:spPr>
          <a:xfrm>
            <a:off x="281358" y="2673183"/>
            <a:ext cx="5317775" cy="3785652"/>
          </a:xfrm>
          <a:prstGeom prst="rect">
            <a:avLst/>
          </a:prstGeom>
          <a:noFill/>
        </p:spPr>
        <p:txBody>
          <a:bodyPr wrap="square" rtlCol="0">
            <a:spAutoFit/>
          </a:bodyPr>
          <a:lstStyle/>
          <a:p>
            <a:pPr marL="285750" indent="-285750">
              <a:buFont typeface="Arial" panose="020B0604020202020204" pitchFamily="34" charset="0"/>
              <a:buChar char="•"/>
            </a:pPr>
            <a:r>
              <a:rPr lang="es-MX" sz="1600" dirty="0">
                <a:latin typeface="Work Sans Light" pitchFamily="2" charset="77"/>
              </a:rPr>
              <a:t>Gestionar la asignación de tareas de la empresa Cediplus.</a:t>
            </a:r>
          </a:p>
          <a:p>
            <a:pPr marL="285750" indent="-285750">
              <a:buFont typeface="Arial" panose="020B0604020202020204" pitchFamily="34" charset="0"/>
              <a:buChar char="•"/>
            </a:pPr>
            <a:r>
              <a:rPr lang="es-MX" sz="1600" dirty="0">
                <a:latin typeface="Work Sans Light" pitchFamily="2" charset="77"/>
              </a:rPr>
              <a:t>Gestionar el seguimiento del progreso de las tareas asignadas en Cediplus para mejorar el control y cumplimiento de actividades.</a:t>
            </a:r>
          </a:p>
          <a:p>
            <a:pPr marL="285750" indent="-285750">
              <a:buFont typeface="Arial" panose="020B0604020202020204" pitchFamily="34" charset="0"/>
              <a:buChar char="•"/>
            </a:pPr>
            <a:r>
              <a:rPr lang="es-MX" sz="1600" dirty="0">
                <a:latin typeface="Work Sans Light" pitchFamily="2" charset="77"/>
              </a:rPr>
              <a:t>Gestionar la comunicación interna entre los empleados de Cediplus mediante un sistema de mensajería integrado.</a:t>
            </a:r>
          </a:p>
          <a:p>
            <a:pPr marL="285750" indent="-285750">
              <a:buFont typeface="Arial" panose="020B0604020202020204" pitchFamily="34" charset="0"/>
              <a:buChar char="•"/>
            </a:pPr>
            <a:r>
              <a:rPr lang="es-MX" sz="1600" dirty="0">
                <a:latin typeface="Work Sans Light" pitchFamily="2" charset="77"/>
              </a:rPr>
              <a:t>Gestionar la categorización y organización de las tareas por tipo, prioridad o estado.</a:t>
            </a:r>
          </a:p>
          <a:p>
            <a:pPr marL="285750" indent="-285750">
              <a:buFont typeface="Arial" panose="020B0604020202020204" pitchFamily="34" charset="0"/>
              <a:buChar char="•"/>
            </a:pPr>
            <a:r>
              <a:rPr lang="es-MX" sz="1600" dirty="0">
                <a:latin typeface="Work Sans Light" pitchFamily="2" charset="77"/>
              </a:rPr>
              <a:t>Gestionar los informes de rendimiento del personal de Cediplus, basados en métricas de cumplimiento y eficiencia. </a:t>
            </a:r>
          </a:p>
          <a:p>
            <a:pPr marL="285750" indent="-285750">
              <a:buFont typeface="Arial" panose="020B0604020202020204" pitchFamily="34" charset="0"/>
              <a:buChar char="•"/>
            </a:pPr>
            <a:r>
              <a:rPr lang="es-MX" sz="1600" dirty="0">
                <a:latin typeface="Work Sans Light" pitchFamily="2" charset="77"/>
              </a:rPr>
              <a:t>Gestionar los roles de usuario dentro del sistema, diferenciando accesos y funcionalidades.</a:t>
            </a:r>
          </a:p>
        </p:txBody>
      </p:sp>
      <p:pic>
        <p:nvPicPr>
          <p:cNvPr id="10" name="Imagen 9" descr="Un grupo de personas frente a una televisión encendida&#10;&#10;El contenido generado por IA puede ser incorrecto.">
            <a:extLst>
              <a:ext uri="{FF2B5EF4-FFF2-40B4-BE49-F238E27FC236}">
                <a16:creationId xmlns:a16="http://schemas.microsoft.com/office/drawing/2014/main" id="{552A3913-C4BB-0D99-C78E-47FE43195AF2}"/>
              </a:ext>
            </a:extLst>
          </p:cNvPr>
          <p:cNvPicPr>
            <a:picLocks noChangeAspect="1"/>
          </p:cNvPicPr>
          <p:nvPr/>
        </p:nvPicPr>
        <p:blipFill>
          <a:blip r:embed="rId2"/>
          <a:srcRect l="19765" r="2767"/>
          <a:stretch>
            <a:fillRect/>
          </a:stretch>
        </p:blipFill>
        <p:spPr>
          <a:xfrm>
            <a:off x="5756157" y="-18652"/>
            <a:ext cx="7083543" cy="6858000"/>
          </a:xfrm>
          <a:prstGeom prst="rect">
            <a:avLst/>
          </a:prstGeom>
        </p:spPr>
      </p:pic>
    </p:spTree>
    <p:extLst>
      <p:ext uri="{BB962C8B-B14F-4D97-AF65-F5344CB8AC3E}">
        <p14:creationId xmlns:p14="http://schemas.microsoft.com/office/powerpoint/2010/main" val="591205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a:solidFill>
                  <a:schemeClr val="bg1"/>
                </a:solidFill>
                <a:latin typeface="Work Sans Medium" pitchFamily="2" charset="77"/>
              </a:rPr>
              <a:t>Justificación</a:t>
            </a:r>
            <a:endParaRPr lang="es-CO" dirty="0">
              <a:solidFill>
                <a:schemeClr val="bg1"/>
              </a:solidFill>
              <a:latin typeface="Work Sans Medium" pitchFamily="2" charset="77"/>
            </a:endParaRPr>
          </a:p>
        </p:txBody>
      </p:sp>
      <p:sp>
        <p:nvSpPr>
          <p:cNvPr id="6" name="CuadroTexto 5">
            <a:extLst>
              <a:ext uri="{FF2B5EF4-FFF2-40B4-BE49-F238E27FC236}">
                <a16:creationId xmlns:a16="http://schemas.microsoft.com/office/drawing/2014/main" id="{0CA39C3C-B25E-C804-C832-61458138A925}"/>
              </a:ext>
            </a:extLst>
          </p:cNvPr>
          <p:cNvSpPr txBox="1"/>
          <p:nvPr/>
        </p:nvSpPr>
        <p:spPr>
          <a:xfrm>
            <a:off x="456236" y="2646089"/>
            <a:ext cx="5639764" cy="2554545"/>
          </a:xfrm>
          <a:prstGeom prst="rect">
            <a:avLst/>
          </a:prstGeom>
          <a:noFill/>
        </p:spPr>
        <p:txBody>
          <a:bodyPr wrap="square" rtlCol="0">
            <a:spAutoFit/>
          </a:bodyPr>
          <a:lstStyle/>
          <a:p>
            <a:pPr algn="just"/>
            <a:r>
              <a:rPr lang="es-MX" sz="1600">
                <a:latin typeface="Work Sans Light" pitchFamily="2" charset="77"/>
              </a:rPr>
              <a:t>El sistema web Alphamind se propone como solución a los problemas de desorganización y baja productividad en el área administrativa de Cediplus. Permitirá asignar tareas con plazos definidos, facilitar la comunicación interna y realizar seguimiento del desempeño del personal. Esta herramienta mejorará la coordinación entre áreas y fomentará una gestión más eficiente. Además, representa un aporte tecnológico al sector automotriz, fortaleciendo el control interno en empresas de revisión técnico-mecánica.</a:t>
            </a:r>
            <a:endParaRPr lang="es-MX" sz="1600" dirty="0">
              <a:latin typeface="Work Sans Light" pitchFamily="2" charset="77"/>
            </a:endParaRPr>
          </a:p>
        </p:txBody>
      </p:sp>
      <p:pic>
        <p:nvPicPr>
          <p:cNvPr id="3" name="Imagen 2">
            <a:extLst>
              <a:ext uri="{FF2B5EF4-FFF2-40B4-BE49-F238E27FC236}">
                <a16:creationId xmlns:a16="http://schemas.microsoft.com/office/drawing/2014/main" id="{B7920E0B-E347-1F2A-E1FC-F6CCD30AEC9E}"/>
              </a:ext>
            </a:extLst>
          </p:cNvPr>
          <p:cNvPicPr>
            <a:picLocks noChangeAspect="1"/>
          </p:cNvPicPr>
          <p:nvPr/>
        </p:nvPicPr>
        <p:blipFill>
          <a:blip r:embed="rId2"/>
          <a:stretch>
            <a:fillRect/>
          </a:stretch>
        </p:blipFill>
        <p:spPr>
          <a:xfrm>
            <a:off x="8019201" y="81553"/>
            <a:ext cx="1451120" cy="1334363"/>
          </a:xfrm>
          <a:prstGeom prst="rect">
            <a:avLst/>
          </a:prstGeom>
        </p:spPr>
      </p:pic>
      <p:pic>
        <p:nvPicPr>
          <p:cNvPr id="7" name="Imagen 6">
            <a:extLst>
              <a:ext uri="{FF2B5EF4-FFF2-40B4-BE49-F238E27FC236}">
                <a16:creationId xmlns:a16="http://schemas.microsoft.com/office/drawing/2014/main" id="{85AA3838-854B-3366-7B22-D86767F6B678}"/>
              </a:ext>
            </a:extLst>
          </p:cNvPr>
          <p:cNvPicPr>
            <a:picLocks noChangeAspect="1"/>
          </p:cNvPicPr>
          <p:nvPr/>
        </p:nvPicPr>
        <p:blipFill>
          <a:blip r:embed="rId3"/>
          <a:stretch>
            <a:fillRect/>
          </a:stretch>
        </p:blipFill>
        <p:spPr>
          <a:xfrm>
            <a:off x="9306198" y="312856"/>
            <a:ext cx="1647324" cy="920812"/>
          </a:xfrm>
          <a:prstGeom prst="rect">
            <a:avLst/>
          </a:prstGeom>
        </p:spPr>
      </p:pic>
      <p:pic>
        <p:nvPicPr>
          <p:cNvPr id="1028" name="Picture 4" descr="Imagen generada">
            <a:extLst>
              <a:ext uri="{FF2B5EF4-FFF2-40B4-BE49-F238E27FC236}">
                <a16:creationId xmlns:a16="http://schemas.microsoft.com/office/drawing/2014/main" id="{A06324D6-A82E-1978-6E4E-869616401E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5113" y="1464972"/>
            <a:ext cx="5406887" cy="5406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254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a:solidFill>
                  <a:schemeClr val="bg1"/>
                </a:solidFill>
                <a:latin typeface="Work Sans Medium" pitchFamily="2" charset="77"/>
              </a:rPr>
              <a:t>Alcance</a:t>
            </a:r>
            <a:endParaRPr lang="es-CO" dirty="0">
              <a:solidFill>
                <a:schemeClr val="bg1"/>
              </a:solidFill>
              <a:latin typeface="Work Sans Medium" pitchFamily="2" charset="77"/>
            </a:endParaRPr>
          </a:p>
        </p:txBody>
      </p:sp>
      <p:sp>
        <p:nvSpPr>
          <p:cNvPr id="6" name="CuadroTexto 5">
            <a:extLst>
              <a:ext uri="{FF2B5EF4-FFF2-40B4-BE49-F238E27FC236}">
                <a16:creationId xmlns:a16="http://schemas.microsoft.com/office/drawing/2014/main" id="{0CA39C3C-B25E-C804-C832-61458138A925}"/>
              </a:ext>
            </a:extLst>
          </p:cNvPr>
          <p:cNvSpPr txBox="1"/>
          <p:nvPr/>
        </p:nvSpPr>
        <p:spPr>
          <a:xfrm>
            <a:off x="973015" y="2274277"/>
            <a:ext cx="10515600" cy="2800767"/>
          </a:xfrm>
          <a:prstGeom prst="rect">
            <a:avLst/>
          </a:prstGeom>
          <a:noFill/>
        </p:spPr>
        <p:txBody>
          <a:bodyPr wrap="square" rtlCol="0">
            <a:spAutoFit/>
          </a:bodyPr>
          <a:lstStyle/>
          <a:p>
            <a:pPr marL="285750" indent="-285750">
              <a:buFont typeface="Arial" panose="020B0604020202020204" pitchFamily="34" charset="0"/>
              <a:buChar char="•"/>
            </a:pPr>
            <a:r>
              <a:rPr lang="es-MX" sz="1600" dirty="0">
                <a:latin typeface="Work Sans Light" pitchFamily="2" charset="77"/>
              </a:rPr>
              <a:t>El sistema </a:t>
            </a:r>
            <a:r>
              <a:rPr lang="es-MX" sz="1600" dirty="0" err="1">
                <a:latin typeface="Work Sans Light" pitchFamily="2" charset="77"/>
              </a:rPr>
              <a:t>Alphamind</a:t>
            </a:r>
            <a:r>
              <a:rPr lang="es-MX" sz="1600" dirty="0">
                <a:latin typeface="Work Sans Light" pitchFamily="2" charset="77"/>
              </a:rPr>
              <a:t> permitirá asignar tareas, realizar seguimiento del progreso,  gestionar la comunicación entre empleados. Los usuarios podrán visualizar, actualizar y categorizar sus tareas. El administrador podrá controlar accesos, roles y monitorear el rendimiento del equipo.</a:t>
            </a:r>
          </a:p>
          <a:p>
            <a:endParaRPr lang="es-MX" sz="1600" dirty="0">
              <a:latin typeface="Work Sans Light" pitchFamily="2" charset="77"/>
            </a:endParaRPr>
          </a:p>
          <a:p>
            <a:pPr marL="285750" indent="-285750">
              <a:buFont typeface="Arial" panose="020B0604020202020204" pitchFamily="34" charset="0"/>
              <a:buChar char="•"/>
            </a:pPr>
            <a:r>
              <a:rPr lang="es-MX" sz="1600" dirty="0">
                <a:latin typeface="Work Sans Light" pitchFamily="2" charset="77"/>
              </a:rPr>
              <a:t>El sistema no incluirá funciones de facturación, gestión contable, ni control de inventarios, ya que su enfoque es exclusivamente la administración de tareas internas.</a:t>
            </a:r>
          </a:p>
          <a:p>
            <a:pPr marL="285750" indent="-285750">
              <a:buFont typeface="Arial" panose="020B0604020202020204" pitchFamily="34" charset="0"/>
              <a:buChar char="•"/>
            </a:pPr>
            <a:endParaRPr lang="es-MX" sz="1600" dirty="0">
              <a:latin typeface="Work Sans Light" pitchFamily="2" charset="77"/>
            </a:endParaRPr>
          </a:p>
          <a:p>
            <a:endParaRPr lang="es-MX" sz="1600" dirty="0">
              <a:latin typeface="Work Sans Light" pitchFamily="2" charset="77"/>
            </a:endParaRPr>
          </a:p>
          <a:p>
            <a:pPr marL="285750" indent="-285750">
              <a:buFont typeface="Arial" panose="020B0604020202020204" pitchFamily="34" charset="0"/>
              <a:buChar char="•"/>
            </a:pPr>
            <a:r>
              <a:rPr lang="es-MX" sz="1600" dirty="0">
                <a:latin typeface="Work Sans Light" pitchFamily="2" charset="77"/>
              </a:rPr>
              <a:t>Se desarrollará bajo una arquitectura cliente-servidor, utilizando </a:t>
            </a:r>
            <a:r>
              <a:rPr lang="es-MX" sz="1600" dirty="0" err="1">
                <a:latin typeface="Work Sans Light" pitchFamily="2" charset="77"/>
              </a:rPr>
              <a:t>React</a:t>
            </a:r>
            <a:r>
              <a:rPr lang="es-MX" sz="1600" dirty="0">
                <a:latin typeface="Work Sans Light" pitchFamily="2" charset="77"/>
              </a:rPr>
              <a:t> como </a:t>
            </a:r>
            <a:r>
              <a:rPr lang="es-MX" sz="1600" dirty="0" err="1">
                <a:latin typeface="Work Sans Light" pitchFamily="2" charset="77"/>
              </a:rPr>
              <a:t>framework</a:t>
            </a:r>
            <a:r>
              <a:rPr lang="es-MX" sz="1600" dirty="0">
                <a:latin typeface="Work Sans Light" pitchFamily="2" charset="77"/>
              </a:rPr>
              <a:t> </a:t>
            </a:r>
            <a:r>
              <a:rPr lang="es-MX" sz="1600" dirty="0" err="1">
                <a:latin typeface="Work Sans Light" pitchFamily="2" charset="77"/>
              </a:rPr>
              <a:t>backend</a:t>
            </a:r>
            <a:r>
              <a:rPr lang="es-MX" sz="1600" dirty="0">
                <a:latin typeface="Work Sans Light" pitchFamily="2" charset="77"/>
              </a:rPr>
              <a:t>, MySQL como gestor de base de datos y HTML, CSS y Bootstrap para el diseño del </a:t>
            </a:r>
            <a:r>
              <a:rPr lang="es-MX" sz="1600" dirty="0" err="1">
                <a:latin typeface="Work Sans Light" pitchFamily="2" charset="77"/>
              </a:rPr>
              <a:t>frontend</a:t>
            </a:r>
            <a:r>
              <a:rPr lang="es-MX" sz="1600" dirty="0">
                <a:latin typeface="Work Sans Light" pitchFamily="2" charset="77"/>
              </a:rPr>
              <a:t>. También se implementarán sesiones y conexión a servidor local.</a:t>
            </a:r>
          </a:p>
        </p:txBody>
      </p:sp>
      <p:pic>
        <p:nvPicPr>
          <p:cNvPr id="11" name="Imagen 10">
            <a:extLst>
              <a:ext uri="{FF2B5EF4-FFF2-40B4-BE49-F238E27FC236}">
                <a16:creationId xmlns:a16="http://schemas.microsoft.com/office/drawing/2014/main" id="{43ACE1DF-06CA-D1DC-64A6-7C081B72F377}"/>
              </a:ext>
            </a:extLst>
          </p:cNvPr>
          <p:cNvPicPr>
            <a:picLocks noChangeAspect="1"/>
          </p:cNvPicPr>
          <p:nvPr/>
        </p:nvPicPr>
        <p:blipFill>
          <a:blip r:embed="rId2"/>
          <a:stretch>
            <a:fillRect/>
          </a:stretch>
        </p:blipFill>
        <p:spPr>
          <a:xfrm>
            <a:off x="8019201" y="7929"/>
            <a:ext cx="1451120" cy="1334363"/>
          </a:xfrm>
          <a:prstGeom prst="rect">
            <a:avLst/>
          </a:prstGeom>
        </p:spPr>
      </p:pic>
      <p:pic>
        <p:nvPicPr>
          <p:cNvPr id="12" name="Imagen 11">
            <a:extLst>
              <a:ext uri="{FF2B5EF4-FFF2-40B4-BE49-F238E27FC236}">
                <a16:creationId xmlns:a16="http://schemas.microsoft.com/office/drawing/2014/main" id="{B27E0978-92B1-9976-9B34-DA592ABD281A}"/>
              </a:ext>
            </a:extLst>
          </p:cNvPr>
          <p:cNvPicPr>
            <a:picLocks noChangeAspect="1"/>
          </p:cNvPicPr>
          <p:nvPr/>
        </p:nvPicPr>
        <p:blipFill>
          <a:blip r:embed="rId3"/>
          <a:stretch>
            <a:fillRect/>
          </a:stretch>
        </p:blipFill>
        <p:spPr>
          <a:xfrm>
            <a:off x="9306198" y="214705"/>
            <a:ext cx="1647324" cy="920812"/>
          </a:xfrm>
          <a:prstGeom prst="rect">
            <a:avLst/>
          </a:prstGeom>
        </p:spPr>
      </p:pic>
    </p:spTree>
    <p:extLst>
      <p:ext uri="{BB962C8B-B14F-4D97-AF65-F5344CB8AC3E}">
        <p14:creationId xmlns:p14="http://schemas.microsoft.com/office/powerpoint/2010/main" val="384979390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3913</TotalTime>
  <Words>970</Words>
  <Application>Microsoft Office PowerPoint</Application>
  <PresentationFormat>Panorámica</PresentationFormat>
  <Paragraphs>101</Paragraphs>
  <Slides>12</Slides>
  <Notes>2</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12</vt:i4>
      </vt:variant>
    </vt:vector>
  </HeadingPairs>
  <TitlesOfParts>
    <vt:vector size="18" baseType="lpstr">
      <vt:lpstr>Arial</vt:lpstr>
      <vt:lpstr>Calibri</vt:lpstr>
      <vt:lpstr>Calibri Light</vt:lpstr>
      <vt:lpstr>Work Sans Light</vt:lpstr>
      <vt:lpstr>Work Sans Medium</vt:lpstr>
      <vt:lpstr>Tema de Office</vt:lpstr>
      <vt:lpstr>Presentación de PowerPoint</vt:lpstr>
      <vt:lpstr>Presentación de PowerPoint</vt:lpstr>
      <vt:lpstr>Presentación de PowerPoint</vt:lpstr>
      <vt:lpstr>Presentación de PowerPoint</vt:lpstr>
      <vt:lpstr>Problema</vt:lpstr>
      <vt:lpstr>Presentación de PowerPoint</vt:lpstr>
      <vt:lpstr>Presentación de PowerPoint</vt:lpstr>
      <vt:lpstr>Justificación</vt:lpstr>
      <vt:lpstr>Alcance</vt:lpstr>
      <vt:lpstr>Delimitación</vt:lpstr>
      <vt:lpstr>Entregables Proyecto Formativo por Trimestre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Danna Rodriguez</cp:lastModifiedBy>
  <cp:revision>90</cp:revision>
  <dcterms:created xsi:type="dcterms:W3CDTF">2020-10-01T23:51:28Z</dcterms:created>
  <dcterms:modified xsi:type="dcterms:W3CDTF">2025-08-06T16:36:40Z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